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embeddedFontLst>
    <p:embeddedFont>
      <p:font typeface="IBM Plex Sans Condensed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19394" y="2871216"/>
            <a:ext cx="1895856" cy="1115568"/>
          </a:xfrm>
          <a:custGeom>
            <a:avLst/>
            <a:gdLst/>
            <a:ahLst/>
            <a:cxnLst/>
            <a:rect l="l" t="t" r="r" b="b"/>
            <a:pathLst>
              <a:path w="1895856" h="1115568" extrusionOk="0">
                <a:moveTo>
                  <a:pt x="0" y="0"/>
                </a:moveTo>
                <a:lnTo>
                  <a:pt x="1895856" y="0"/>
                </a:lnTo>
                <a:lnTo>
                  <a:pt x="1895856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35508" y="3254597"/>
            <a:ext cx="181175" cy="7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77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5">
                <a:solidFill>
                  <a:srgbClr val="4193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73964" y="1497283"/>
            <a:ext cx="4413504" cy="67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5" b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Un projet commun</a:t>
            </a:r>
            <a:endParaRPr sz="3995" b="1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848100" y="-4191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B4FBEC70-491A-B776-DBD0-6BCDC9454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602" y="2871216"/>
            <a:ext cx="2728291" cy="1115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941" y="768272"/>
            <a:ext cx="9696059" cy="685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/>
          <p:nvPr/>
        </p:nvSpPr>
        <p:spPr>
          <a:xfrm>
            <a:off x="0" y="2051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821436" y="163868"/>
            <a:ext cx="10530600" cy="4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JOURNÉES DU SOUFFLE: la place des Clubs Rotary volontaires</a:t>
            </a:r>
            <a:endParaRPr sz="2795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34982" y="768266"/>
            <a:ext cx="2413500" cy="5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Une condition: la présence d’un </a:t>
            </a:r>
            <a:r>
              <a:rPr lang="en-US" sz="2000" b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pneumologue</a:t>
            </a:r>
            <a:r>
              <a:rPr lang="en-US" sz="20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La FdS a identifié 9 territoires où elle peut mobiliser un spécialiste: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Brest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Saint-Brieuc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Saint-Malo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Rennes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Laval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Redon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Vannes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Lorient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Quimper	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2482040" y="3065109"/>
            <a:ext cx="1371600" cy="1371600"/>
          </a:xfrm>
          <a:prstGeom prst="donut">
            <a:avLst>
              <a:gd name="adj" fmla="val 6891"/>
            </a:avLst>
          </a:prstGeom>
          <a:solidFill>
            <a:srgbClr val="80131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10749925" y="3276600"/>
            <a:ext cx="1371600" cy="1371600"/>
          </a:xfrm>
          <a:prstGeom prst="donut">
            <a:avLst>
              <a:gd name="adj" fmla="val 6891"/>
            </a:avLst>
          </a:prstGeom>
          <a:solidFill>
            <a:srgbClr val="293579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6131312" y="2413798"/>
            <a:ext cx="1371600" cy="1371600"/>
          </a:xfrm>
          <a:prstGeom prst="donut">
            <a:avLst>
              <a:gd name="adj" fmla="val 6891"/>
            </a:avLst>
          </a:prstGeom>
          <a:solidFill>
            <a:srgbClr val="F57B2C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8686800" y="3387025"/>
            <a:ext cx="1371600" cy="1371600"/>
          </a:xfrm>
          <a:prstGeom prst="donut">
            <a:avLst>
              <a:gd name="adj" fmla="val 6891"/>
            </a:avLst>
          </a:prstGeom>
          <a:solidFill>
            <a:srgbClr val="98CC44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3681132" y="4100703"/>
            <a:ext cx="1371600" cy="1371600"/>
          </a:xfrm>
          <a:prstGeom prst="donut">
            <a:avLst>
              <a:gd name="adj" fmla="val 6891"/>
            </a:avLst>
          </a:prstGeom>
          <a:solidFill>
            <a:srgbClr val="19B4BD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5005894" y="4503450"/>
            <a:ext cx="1371600" cy="1371600"/>
          </a:xfrm>
          <a:prstGeom prst="donut">
            <a:avLst>
              <a:gd name="adj" fmla="val 6891"/>
            </a:avLst>
          </a:prstGeom>
          <a:solidFill>
            <a:srgbClr val="843D97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6766859" y="4911018"/>
            <a:ext cx="1371600" cy="1371600"/>
          </a:xfrm>
          <a:prstGeom prst="donut">
            <a:avLst>
              <a:gd name="adj" fmla="val 6891"/>
            </a:avLst>
          </a:prstGeom>
          <a:solidFill>
            <a:srgbClr val="147BC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7649738" y="1878664"/>
            <a:ext cx="1371600" cy="1371600"/>
          </a:xfrm>
          <a:prstGeom prst="donut">
            <a:avLst>
              <a:gd name="adj" fmla="val 6891"/>
            </a:avLst>
          </a:prstGeom>
          <a:solidFill>
            <a:srgbClr val="FFBB25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2133600" y="685800"/>
            <a:ext cx="10109041" cy="324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8072942" y="4758625"/>
            <a:ext cx="1371600" cy="1371600"/>
          </a:xfrm>
          <a:prstGeom prst="donut">
            <a:avLst>
              <a:gd name="adj" fmla="val 6891"/>
            </a:avLst>
          </a:prstGeom>
          <a:solidFill>
            <a:srgbClr val="B2A679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/>
          <p:nvPr/>
        </p:nvSpPr>
        <p:spPr>
          <a:xfrm>
            <a:off x="-9275" y="5727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821436" y="163868"/>
            <a:ext cx="105306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41935A"/>
                </a:solidFill>
                <a:latin typeface="Calibri"/>
                <a:ea typeface="Calibri"/>
                <a:cs typeface="Calibri"/>
                <a:sym typeface="Calibri"/>
              </a:rPr>
              <a:t>LES JOURNÉES DU SOUFFLE: la place des Clubs Rotary volontaires</a:t>
            </a:r>
            <a:endParaRPr sz="2795" b="1">
              <a:solidFill>
                <a:srgbClr val="4193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554734" y="2569240"/>
            <a:ext cx="9946367" cy="143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Les Clubs Rotary sollicitent les entreprises locales </a:t>
            </a: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pour: </a:t>
            </a:r>
            <a:endParaRPr/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Expliquer la démarche de prévention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Sensibiliser aux Journées du Souffle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Inviter à sponsoriser la recherche sur les pathologies respiratoires avec la FdS (contreparties à définir, dons déductibles)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3"/>
          <p:cNvSpPr txBox="1"/>
          <p:nvPr/>
        </p:nvSpPr>
        <p:spPr>
          <a:xfrm>
            <a:off x="521206" y="4267200"/>
            <a:ext cx="99798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Les Clubs Rotary rencontrent les autorités locales</a:t>
            </a:r>
            <a:r>
              <a:rPr lang="en-US" sz="2200" b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pour: </a:t>
            </a:r>
            <a:endParaRPr/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Expliquer l’action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Obtenir un emplacement adapté au centre ville où installer barnums ou chalets</a:t>
            </a:r>
            <a:endParaRPr/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Obtenir une salle pour une éventuelle conférence ouverte au public</a:t>
            </a:r>
            <a:endParaRPr/>
          </a:p>
          <a:p>
            <a:pPr marL="342900" marR="0" lvl="0" indent="-2032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1935A"/>
                </a:solidFill>
                <a:latin typeface="Calibri"/>
                <a:ea typeface="Calibri"/>
                <a:cs typeface="Calibri"/>
                <a:sym typeface="Calibri"/>
              </a:rPr>
              <a:t>La date: </a:t>
            </a:r>
            <a:r>
              <a:rPr lang="en-US" sz="2800" b="1">
                <a:solidFill>
                  <a:srgbClr val="41935A"/>
                </a:solidFill>
                <a:latin typeface="Calibri"/>
                <a:ea typeface="Calibri"/>
                <a:cs typeface="Calibri"/>
                <a:sym typeface="Calibri"/>
              </a:rPr>
              <a:t>samedi 24 mai 2025</a:t>
            </a:r>
            <a:endParaRPr sz="2800" b="1">
              <a:solidFill>
                <a:srgbClr val="4193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554734" y="1195748"/>
            <a:ext cx="99798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 comité local:</a:t>
            </a:r>
            <a:endParaRPr>
              <a:solidFill>
                <a:srgbClr val="41935A"/>
              </a:solidFill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Présidé par un Rotarien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Un pneumologue</a:t>
            </a:r>
            <a:endParaRPr sz="220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4371C4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Au moins une entreprise engagée dans une démarche RSE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/>
          <p:nvPr/>
        </p:nvSpPr>
        <p:spPr>
          <a:xfrm>
            <a:off x="0" y="3810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4017285" y="108290"/>
            <a:ext cx="10530469" cy="4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LES JOURNÉES DU SOUFFLE</a:t>
            </a:r>
            <a:endParaRPr dirty="0"/>
          </a:p>
        </p:txBody>
      </p:sp>
      <p:sp>
        <p:nvSpPr>
          <p:cNvPr id="276" name="Google Shape;276;p24"/>
          <p:cNvSpPr txBox="1"/>
          <p:nvPr/>
        </p:nvSpPr>
        <p:spPr>
          <a:xfrm>
            <a:off x="887181" y="631796"/>
            <a:ext cx="9979895" cy="53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L'action</a:t>
            </a:r>
            <a:r>
              <a:rPr lang="en-US" sz="2200" b="1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sur le terrain: un stand avec 3 </a:t>
            </a:r>
            <a:r>
              <a:rPr lang="en-US" sz="2200" b="1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espaces</a:t>
            </a:r>
            <a:r>
              <a:rPr lang="en-US" sz="2200" b="1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distincts</a:t>
            </a:r>
            <a:r>
              <a:rPr lang="en-US" sz="2200" b="1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dirty="0"/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Mesures</a:t>
            </a:r>
            <a:r>
              <a:rPr lang="en-US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du Souffle 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avec un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professionnel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  <a:endParaRPr dirty="0"/>
          </a:p>
          <a:p>
            <a:pPr marL="457200" marR="0" lvl="0" indent="-31750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Soufflotest</a:t>
            </a: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quiz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ligne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réalisé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avec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tablette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mise à disposition sur le stand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le smartphone des participants via un QR code) avec un animateur pour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répondre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aux interrogations et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accompagner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les participants</a:t>
            </a:r>
            <a:endParaRPr dirty="0"/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Activité</a:t>
            </a:r>
            <a:r>
              <a:rPr lang="en-US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physique,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ludique</a:t>
            </a:r>
            <a:r>
              <a:rPr lang="en-US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éducative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avec un coach sportif, pour diffuser le message: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l'activité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essentielle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bonne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respiratoire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cela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doit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avant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tout un plaisir (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organisées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possibilités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préférences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comités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de pilotage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locaux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Possibilité</a:t>
            </a:r>
            <a:r>
              <a:rPr lang="en-US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d’ateliers</a:t>
            </a:r>
            <a:r>
              <a:rPr lang="en-US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Sommeil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Tabac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Diététique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5. Une </a:t>
            </a:r>
            <a:r>
              <a:rPr lang="en-US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conférence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grand public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éventuelle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fin de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journée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200" dirty="0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dirty="0" err="1">
                <a:solidFill>
                  <a:srgbClr val="4371C4"/>
                </a:solidFill>
                <a:latin typeface="Calibri"/>
                <a:ea typeface="Calibri"/>
                <a:cs typeface="Calibri"/>
                <a:sym typeface="Calibri"/>
              </a:rPr>
              <a:t>veille</a:t>
            </a:r>
            <a:endParaRPr sz="2200" dirty="0">
              <a:solidFill>
                <a:srgbClr val="4371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9282520" y="5549979"/>
            <a:ext cx="1956488" cy="1144153"/>
          </a:xfrm>
          <a:custGeom>
            <a:avLst/>
            <a:gdLst/>
            <a:ahLst/>
            <a:cxnLst/>
            <a:rect l="l" t="t" r="r" b="b"/>
            <a:pathLst>
              <a:path w="1937004" h="1143000" extrusionOk="0">
                <a:moveTo>
                  <a:pt x="0" y="0"/>
                </a:moveTo>
                <a:lnTo>
                  <a:pt x="1937004" y="0"/>
                </a:lnTo>
                <a:lnTo>
                  <a:pt x="193700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6648A425-71FE-F704-73EC-9191AC77A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22" y="5939916"/>
            <a:ext cx="2245315" cy="9180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8747FC-DD48-BA14-A01F-593AF597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4299"/>
            <a:ext cx="4684671" cy="6629400"/>
          </a:xfrm>
          <a:prstGeom prst="rect">
            <a:avLst/>
          </a:prstGeom>
        </p:spPr>
      </p:pic>
      <p:pic>
        <p:nvPicPr>
          <p:cNvPr id="7" name="Image 6" descr="Une image contenant habits, personne, chaussures, homme&#10;&#10;Description générée automatiquement">
            <a:extLst>
              <a:ext uri="{FF2B5EF4-FFF2-40B4-BE49-F238E27FC236}">
                <a16:creationId xmlns:a16="http://schemas.microsoft.com/office/drawing/2014/main" id="{B25ED726-1D8C-7E9F-B5E7-679F4D83B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080" y="890182"/>
            <a:ext cx="5779208" cy="50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0" y="301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7465540" y="272548"/>
            <a:ext cx="2592859" cy="1556252"/>
          </a:xfrm>
          <a:custGeom>
            <a:avLst/>
            <a:gdLst/>
            <a:ahLst/>
            <a:cxnLst/>
            <a:rect l="l" t="t" r="r" b="b"/>
            <a:pathLst>
              <a:path w="1937004" h="1143000" extrusionOk="0">
                <a:moveTo>
                  <a:pt x="0" y="0"/>
                </a:moveTo>
                <a:lnTo>
                  <a:pt x="1937004" y="0"/>
                </a:lnTo>
                <a:lnTo>
                  <a:pt x="193700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228600" y="2269162"/>
            <a:ext cx="11734800" cy="456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Objectifs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la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Journée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du Souffle:</a:t>
            </a:r>
            <a:endParaRPr dirty="0"/>
          </a:p>
          <a:p>
            <a:pPr marL="0" marR="0" lvl="0" indent="0" algn="ctr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	*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Agir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ensemble pour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découvrir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des pratiques et des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outils</a:t>
            </a:r>
            <a:endParaRPr sz="20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	*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Obtenir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un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changement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positif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notre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capacité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à bien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respirer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le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mesurer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et le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partager</a:t>
            </a:r>
            <a:endParaRPr sz="20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	*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Participer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au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développement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la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prévention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et au </a:t>
            </a:r>
            <a:r>
              <a:rPr lang="en-US" sz="2000" b="1" dirty="0" err="1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financement</a:t>
            </a:r>
            <a:r>
              <a:rPr lang="en-US" sz="2000" b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la recherche</a:t>
            </a:r>
            <a:endParaRPr dirty="0"/>
          </a:p>
          <a:p>
            <a:pPr marL="0" marR="0" lvl="0" indent="0" algn="l" rtl="0">
              <a:lnSpc>
                <a:spcPct val="160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ctr" rtl="0">
              <a:lnSpc>
                <a:spcPct val="160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ctr" rtl="0">
              <a:lnSpc>
                <a:spcPct val="160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093F014F-12A3-1EF6-A3CE-BE0917D6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020" y="660400"/>
            <a:ext cx="28575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781800" y="90862"/>
            <a:ext cx="2286000" cy="1394254"/>
          </a:xfrm>
          <a:custGeom>
            <a:avLst/>
            <a:gdLst/>
            <a:ahLst/>
            <a:cxnLst/>
            <a:rect l="l" t="t" r="r" b="b"/>
            <a:pathLst>
              <a:path w="1937004" h="1143000" extrusionOk="0">
                <a:moveTo>
                  <a:pt x="0" y="0"/>
                </a:moveTo>
                <a:lnTo>
                  <a:pt x="1937004" y="0"/>
                </a:lnTo>
                <a:lnTo>
                  <a:pt x="193700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228600" y="1102016"/>
            <a:ext cx="1173480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Comité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pilotage D1650:</a:t>
            </a:r>
            <a:endParaRPr dirty="0"/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Patrick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Rolandin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DG				Michèle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Payen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-Toulouse </a:t>
            </a:r>
            <a:r>
              <a:rPr lang="en-US" sz="1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(</a:t>
            </a:r>
            <a:r>
              <a:rPr lang="en-US" sz="18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Référente</a:t>
            </a:r>
            <a:r>
              <a:rPr lang="en-US" sz="1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nationale</a:t>
            </a:r>
            <a:r>
              <a:rPr lang="en-US" sz="1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Rotary)</a:t>
            </a:r>
            <a:endParaRPr dirty="0"/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Claire Chapon DGE				Patrick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Pesson</a:t>
            </a:r>
            <a:endParaRPr sz="2000" b="1" dirty="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Christian Le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Ponner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DGN			Luc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Ngoy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Kalumba</a:t>
            </a:r>
            <a:endParaRPr sz="2000" b="1" dirty="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Pierrick</a:t>
            </a:r>
            <a:r>
              <a:rPr lang="en-US" sz="20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Bazin IPDG				Béatrice </a:t>
            </a:r>
            <a:r>
              <a:rPr lang="en-US" sz="2000" b="1" dirty="0" err="1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Orliaguet</a:t>
            </a:r>
            <a:endParaRPr sz="28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 Ce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comité</a:t>
            </a: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s’appuie</a:t>
            </a: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sur des clubs Rotary qui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animent</a:t>
            </a: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comités</a:t>
            </a: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locaux</a:t>
            </a:r>
            <a:r>
              <a:rPr lang="en-US" sz="2000" b="1" dirty="0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organisateurs</a:t>
            </a:r>
            <a:endParaRPr sz="2000" b="1" dirty="0">
              <a:solidFill>
                <a:srgbClr val="1692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2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16925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Décembre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 information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auprès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clubs et Janvier 2025 constitution des équipes locales  </a:t>
            </a:r>
            <a:endParaRPr dirty="0"/>
          </a:p>
          <a:p>
            <a:pPr marL="0" marR="0" lvl="0" indent="0" algn="ctr" rtl="0">
              <a:lnSpc>
                <a:spcPct val="160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6925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647F7555-B289-524D-A41B-B75F96A58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316716"/>
            <a:ext cx="28575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3112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245291" y="2861720"/>
            <a:ext cx="1086286" cy="598302"/>
          </a:xfrm>
          <a:custGeom>
            <a:avLst/>
            <a:gdLst/>
            <a:ahLst/>
            <a:cxnLst/>
            <a:rect l="l" t="t" r="r" b="b"/>
            <a:pathLst>
              <a:path w="1033301" h="377380" extrusionOk="0">
                <a:moveTo>
                  <a:pt x="0" y="0"/>
                </a:moveTo>
                <a:lnTo>
                  <a:pt x="1033301" y="0"/>
                </a:lnTo>
                <a:lnTo>
                  <a:pt x="1033301" y="377381"/>
                </a:lnTo>
                <a:lnTo>
                  <a:pt x="0" y="377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3757867" y="2881915"/>
            <a:ext cx="537907" cy="900506"/>
          </a:xfrm>
          <a:custGeom>
            <a:avLst/>
            <a:gdLst/>
            <a:ahLst/>
            <a:cxnLst/>
            <a:rect l="l" t="t" r="r" b="b"/>
            <a:pathLst>
              <a:path w="429797" h="585483" extrusionOk="0">
                <a:moveTo>
                  <a:pt x="0" y="0"/>
                </a:moveTo>
                <a:lnTo>
                  <a:pt x="429796" y="0"/>
                </a:lnTo>
                <a:lnTo>
                  <a:pt x="429796" y="585483"/>
                </a:lnTo>
                <a:lnTo>
                  <a:pt x="0" y="585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6072950" y="3009138"/>
            <a:ext cx="52297" cy="1227680"/>
          </a:xfrm>
          <a:custGeom>
            <a:avLst/>
            <a:gdLst/>
            <a:ahLst/>
            <a:cxnLst/>
            <a:rect l="l" t="t" r="r" b="b"/>
            <a:pathLst>
              <a:path w="47625" h="681228" extrusionOk="0">
                <a:moveTo>
                  <a:pt x="0" y="0"/>
                </a:moveTo>
                <a:lnTo>
                  <a:pt x="47625" y="0"/>
                </a:lnTo>
                <a:lnTo>
                  <a:pt x="47625" y="681228"/>
                </a:lnTo>
                <a:lnTo>
                  <a:pt x="0" y="681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089444" y="2822634"/>
            <a:ext cx="806401" cy="956561"/>
          </a:xfrm>
          <a:custGeom>
            <a:avLst/>
            <a:gdLst/>
            <a:ahLst/>
            <a:cxnLst/>
            <a:rect l="l" t="t" r="r" b="b"/>
            <a:pathLst>
              <a:path w="539210" h="559746" extrusionOk="0">
                <a:moveTo>
                  <a:pt x="0" y="0"/>
                </a:moveTo>
                <a:lnTo>
                  <a:pt x="539211" y="0"/>
                </a:lnTo>
                <a:lnTo>
                  <a:pt x="539211" y="559746"/>
                </a:lnTo>
                <a:lnTo>
                  <a:pt x="0" y="55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8227332" y="2725183"/>
            <a:ext cx="1312832" cy="760509"/>
          </a:xfrm>
          <a:custGeom>
            <a:avLst/>
            <a:gdLst/>
            <a:ahLst/>
            <a:cxnLst/>
            <a:rect l="l" t="t" r="r" b="b"/>
            <a:pathLst>
              <a:path w="972674" h="536038" extrusionOk="0">
                <a:moveTo>
                  <a:pt x="0" y="0"/>
                </a:moveTo>
                <a:lnTo>
                  <a:pt x="972674" y="0"/>
                </a:lnTo>
                <a:lnTo>
                  <a:pt x="972674" y="536039"/>
                </a:lnTo>
                <a:lnTo>
                  <a:pt x="0" y="53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03460" y="6593447"/>
            <a:ext cx="3322930" cy="20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2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2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Broncho</a:t>
            </a:r>
            <a:r>
              <a:rPr lang="en-US" sz="120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2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Pneumopathie</a:t>
            </a:r>
            <a:r>
              <a:rPr lang="en-US" sz="120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2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Chronique</a:t>
            </a:r>
            <a:r>
              <a:rPr lang="en-US" sz="120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2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Obstructive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103714" y="243742"/>
            <a:ext cx="10108435" cy="4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LA SANTÉ RESPIRATOIRE : UN DÉFI ET UN ENJEU SOCIETAL MAJEURS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1102083" y="3528184"/>
            <a:ext cx="8783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E38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4580744" y="1645328"/>
            <a:ext cx="2930462" cy="42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millions </a:t>
            </a:r>
            <a:r>
              <a:rPr lang="en-US" sz="2495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de personnes 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2407508" y="2072689"/>
            <a:ext cx="8143084" cy="7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Souffrent de </a:t>
            </a:r>
            <a:r>
              <a:rPr lang="en-US" sz="2495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maladies respiratoires </a:t>
            </a:r>
            <a:r>
              <a:rPr lang="en-US" sz="2495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en France </a:t>
            </a:r>
            <a:endParaRPr/>
          </a:p>
          <a:p>
            <a:pPr marL="0" marR="0" lvl="0" indent="0" algn="l" rtl="0">
              <a:lnSpc>
                <a:spcPct val="122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Probablement 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419010" y="2460186"/>
            <a:ext cx="3047838" cy="38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5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autant qui s’ignorent !</a:t>
            </a:r>
            <a:endParaRPr sz="2495">
              <a:solidFill>
                <a:srgbClr val="292C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306012" y="935684"/>
            <a:ext cx="1051246" cy="148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6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2716009" y="3884414"/>
            <a:ext cx="2302944" cy="1713001"/>
          </a:xfrm>
          <a:custGeom>
            <a:avLst/>
            <a:gdLst/>
            <a:ahLst/>
            <a:cxnLst/>
            <a:rect l="l" t="t" r="r" b="b"/>
            <a:pathLst>
              <a:path w="2593848" h="1929384" extrusionOk="0">
                <a:moveTo>
                  <a:pt x="0" y="0"/>
                </a:moveTo>
                <a:lnTo>
                  <a:pt x="2593848" y="0"/>
                </a:lnTo>
                <a:lnTo>
                  <a:pt x="2593848" y="1929384"/>
                </a:lnTo>
                <a:lnTo>
                  <a:pt x="0" y="1929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221878" y="5750975"/>
            <a:ext cx="1736236" cy="42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 de personnes</a:t>
            </a:r>
            <a:r>
              <a:rPr lang="en-US" sz="140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asthmatiques</a:t>
            </a:r>
            <a:endParaRPr sz="140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805796" y="5405733"/>
            <a:ext cx="416081" cy="84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004" b="1">
                <a:solidFill>
                  <a:srgbClr val="1E38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162952" y="4296461"/>
            <a:ext cx="2340831" cy="1676468"/>
          </a:xfrm>
          <a:custGeom>
            <a:avLst/>
            <a:gdLst/>
            <a:ahLst/>
            <a:cxnLst/>
            <a:rect l="l" t="t" r="r" b="b"/>
            <a:pathLst>
              <a:path w="2636520" h="1888236" extrusionOk="0">
                <a:moveTo>
                  <a:pt x="0" y="0"/>
                </a:moveTo>
                <a:lnTo>
                  <a:pt x="2636520" y="0"/>
                </a:lnTo>
                <a:lnTo>
                  <a:pt x="2636520" y="1888236"/>
                </a:lnTo>
                <a:lnTo>
                  <a:pt x="0" y="1888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133813" y="5798124"/>
            <a:ext cx="912162" cy="84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6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3,5</a:t>
            </a:r>
            <a:r>
              <a:rPr lang="en-US" sz="5006" b="1">
                <a:solidFill>
                  <a:srgbClr val="1E38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5881278" y="5993818"/>
            <a:ext cx="1585570" cy="6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140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personnes atteintes de </a:t>
            </a: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BPCO*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7590213" y="3870848"/>
            <a:ext cx="2339261" cy="1806887"/>
          </a:xfrm>
          <a:custGeom>
            <a:avLst/>
            <a:gdLst/>
            <a:ahLst/>
            <a:cxnLst/>
            <a:rect l="l" t="t" r="r" b="b"/>
            <a:pathLst>
              <a:path w="3285744" h="2537968" extrusionOk="0">
                <a:moveTo>
                  <a:pt x="0" y="0"/>
                </a:moveTo>
                <a:lnTo>
                  <a:pt x="0" y="2537968"/>
                </a:lnTo>
                <a:lnTo>
                  <a:pt x="3285744" y="2537968"/>
                </a:lnTo>
                <a:lnTo>
                  <a:pt x="3285744" y="0"/>
                </a:lnTo>
                <a:lnTo>
                  <a:pt x="3285744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811442" y="5552714"/>
            <a:ext cx="415890" cy="84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6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245110" y="5763060"/>
            <a:ext cx="1684364" cy="21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140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personnes</a:t>
            </a:r>
            <a:endParaRPr sz="140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8341122" y="5976420"/>
            <a:ext cx="1436132" cy="21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souffrant</a:t>
            </a:r>
            <a:r>
              <a:rPr lang="en-US" sz="140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d’</a:t>
            </a: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apnées 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8592582" y="6189780"/>
            <a:ext cx="882272" cy="21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 sommeil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9955568" y="3239609"/>
            <a:ext cx="2221760" cy="1711648"/>
          </a:xfrm>
          <a:custGeom>
            <a:avLst/>
            <a:gdLst/>
            <a:ahLst/>
            <a:cxnLst/>
            <a:rect l="l" t="t" r="r" b="b"/>
            <a:pathLst>
              <a:path w="2502408" h="1927860" extrusionOk="0">
                <a:moveTo>
                  <a:pt x="0" y="0"/>
                </a:moveTo>
                <a:lnTo>
                  <a:pt x="2502408" y="0"/>
                </a:lnTo>
                <a:lnTo>
                  <a:pt x="2502408" y="1927860"/>
                </a:lnTo>
                <a:lnTo>
                  <a:pt x="0" y="1927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10814304" y="4998818"/>
            <a:ext cx="1156726" cy="42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 de décès </a:t>
            </a:r>
            <a:r>
              <a:rPr lang="en-US" sz="140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 cancer : 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10133977" y="4796133"/>
            <a:ext cx="328651" cy="84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0435066" y="5172806"/>
            <a:ext cx="232934" cy="11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endParaRPr sz="1331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0591800" y="5396715"/>
            <a:ext cx="1571711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cancer du poumon</a:t>
            </a:r>
            <a:endParaRPr sz="1406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1165" y="3546786"/>
            <a:ext cx="2591054" cy="1895856"/>
          </a:xfrm>
          <a:custGeom>
            <a:avLst/>
            <a:gdLst/>
            <a:ahLst/>
            <a:cxnLst/>
            <a:rect l="l" t="t" r="r" b="b"/>
            <a:pathLst>
              <a:path w="2843784" h="1895856" extrusionOk="0">
                <a:moveTo>
                  <a:pt x="0" y="0"/>
                </a:moveTo>
                <a:lnTo>
                  <a:pt x="2843784" y="0"/>
                </a:lnTo>
                <a:lnTo>
                  <a:pt x="2843784" y="1895856"/>
                </a:lnTo>
                <a:lnTo>
                  <a:pt x="0" y="1895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68531" y="5634727"/>
            <a:ext cx="1769869" cy="42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 de mortalité dans le monde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53971" y="5329533"/>
            <a:ext cx="489299" cy="84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415115" y="5634728"/>
            <a:ext cx="386706" cy="11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 sz="1331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0" y="34621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228600" y="2295144"/>
            <a:ext cx="1435608" cy="1362456"/>
          </a:xfrm>
          <a:custGeom>
            <a:avLst/>
            <a:gdLst/>
            <a:ahLst/>
            <a:cxnLst/>
            <a:rect l="l" t="t" r="r" b="b"/>
            <a:pathLst>
              <a:path w="1435608" h="1362456" extrusionOk="0">
                <a:moveTo>
                  <a:pt x="0" y="0"/>
                </a:moveTo>
                <a:lnTo>
                  <a:pt x="1435608" y="0"/>
                </a:lnTo>
                <a:lnTo>
                  <a:pt x="1435608" y="1362456"/>
                </a:lnTo>
                <a:lnTo>
                  <a:pt x="0" y="1362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655320" y="1950720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60" h="1394460" extrusionOk="0">
                <a:moveTo>
                  <a:pt x="0" y="0"/>
                </a:moveTo>
                <a:lnTo>
                  <a:pt x="1394460" y="0"/>
                </a:lnTo>
                <a:lnTo>
                  <a:pt x="139446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779383" y="3009605"/>
            <a:ext cx="1894332" cy="1903476"/>
          </a:xfrm>
          <a:custGeom>
            <a:avLst/>
            <a:gdLst/>
            <a:ahLst/>
            <a:cxnLst/>
            <a:rect l="l" t="t" r="r" b="b"/>
            <a:pathLst>
              <a:path w="1894332" h="1903476" extrusionOk="0">
                <a:moveTo>
                  <a:pt x="0" y="0"/>
                </a:moveTo>
                <a:lnTo>
                  <a:pt x="1894332" y="0"/>
                </a:lnTo>
                <a:lnTo>
                  <a:pt x="1894332" y="1903476"/>
                </a:lnTo>
                <a:lnTo>
                  <a:pt x="0" y="190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10122283" y="2715473"/>
            <a:ext cx="1597152" cy="1597152"/>
          </a:xfrm>
          <a:custGeom>
            <a:avLst/>
            <a:gdLst/>
            <a:ahLst/>
            <a:cxnLst/>
            <a:rect l="l" t="t" r="r" b="b"/>
            <a:pathLst>
              <a:path w="1597152" h="1597152" extrusionOk="0">
                <a:moveTo>
                  <a:pt x="0" y="0"/>
                </a:moveTo>
                <a:lnTo>
                  <a:pt x="1597152" y="0"/>
                </a:lnTo>
                <a:lnTo>
                  <a:pt x="1597152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1943862" y="3801657"/>
            <a:ext cx="1434084" cy="1363980"/>
          </a:xfrm>
          <a:custGeom>
            <a:avLst/>
            <a:gdLst/>
            <a:ahLst/>
            <a:cxnLst/>
            <a:rect l="l" t="t" r="r" b="b"/>
            <a:pathLst>
              <a:path w="1434084" h="1363980" extrusionOk="0">
                <a:moveTo>
                  <a:pt x="0" y="0"/>
                </a:moveTo>
                <a:lnTo>
                  <a:pt x="1434084" y="0"/>
                </a:lnTo>
                <a:lnTo>
                  <a:pt x="1434084" y="1363980"/>
                </a:lnTo>
                <a:lnTo>
                  <a:pt x="0" y="1363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2375154" y="3402369"/>
            <a:ext cx="1452372" cy="1453896"/>
          </a:xfrm>
          <a:custGeom>
            <a:avLst/>
            <a:gdLst/>
            <a:ahLst/>
            <a:cxnLst/>
            <a:rect l="l" t="t" r="r" b="b"/>
            <a:pathLst>
              <a:path w="1452372" h="1453896" extrusionOk="0">
                <a:moveTo>
                  <a:pt x="0" y="0"/>
                </a:moveTo>
                <a:lnTo>
                  <a:pt x="1452372" y="0"/>
                </a:lnTo>
                <a:lnTo>
                  <a:pt x="145237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71221" y="438188"/>
            <a:ext cx="8367979" cy="46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8" b="1">
                <a:solidFill>
                  <a:srgbClr val="005DAA"/>
                </a:solidFill>
                <a:latin typeface="Calibri"/>
                <a:ea typeface="Calibri"/>
                <a:cs typeface="Calibri"/>
                <a:sym typeface="Calibri"/>
              </a:rPr>
              <a:t>LA FONDATION DU SOUFFLE: QUI EST-ELLE ?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4025389" y="3775216"/>
            <a:ext cx="4791018" cy="65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4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Seule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fondation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qui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lutte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quotidien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contre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toutes</a:t>
            </a:r>
            <a:r>
              <a:rPr lang="en-US" sz="20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en-US" sz="20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maladies</a:t>
            </a:r>
            <a:r>
              <a:rPr lang="en-US" sz="20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respiratoires</a:t>
            </a:r>
            <a:endParaRPr sz="2004" b="1">
              <a:solidFill>
                <a:srgbClr val="292C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2106731" y="2356113"/>
            <a:ext cx="783215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7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Fondation reconnue d’utilité publique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qui ne vit que de la générosité du public et de ses mécènes</a:t>
            </a:r>
            <a:endParaRPr sz="2004">
              <a:solidFill>
                <a:srgbClr val="292C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7116161" y="5147974"/>
            <a:ext cx="4926016" cy="9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6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Recherche en pneumologie, 100% dédié aux maladies et aux maladies respiratoires, sur</a:t>
            </a:r>
            <a:r>
              <a:rPr lang="en-US" sz="200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ensemble</a:t>
            </a:r>
            <a:r>
              <a:rPr lang="en-US" sz="20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en-US" sz="2004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4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endParaRPr sz="2004" b="1">
              <a:solidFill>
                <a:srgbClr val="292C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7116161" y="4795263"/>
            <a:ext cx="4312329" cy="33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6" b="1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Premier financeur indépendant </a:t>
            </a:r>
            <a:r>
              <a:rPr lang="en-US" sz="2006">
                <a:solidFill>
                  <a:srgbClr val="292C51"/>
                </a:solidFill>
                <a:latin typeface="Calibri"/>
                <a:ea typeface="Calibri"/>
                <a:cs typeface="Calibri"/>
                <a:sym typeface="Calibri"/>
              </a:rPr>
              <a:t>de la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374204" y="5414653"/>
            <a:ext cx="6128595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5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seule</a:t>
            </a:r>
            <a:r>
              <a:rPr lang="en-US" sz="2195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Fondation reconnue d’utilité publique dédiée 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374204" y="5788167"/>
            <a:ext cx="5898175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5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21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100 % à la lutte contre les maladies respiratoires</a:t>
            </a:r>
            <a:endParaRPr sz="2195" b="1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71221" y="1160442"/>
            <a:ext cx="10000517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7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La Fondation du Souffle est créée en 2011 </a:t>
            </a:r>
            <a:r>
              <a:rPr lang="en-US" sz="2004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à l’initiative du Comité National contre les Maladies Respiratoires (CNMR).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0" y="3875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502920" y="1357884"/>
            <a:ext cx="4610100" cy="4604004"/>
          </a:xfrm>
          <a:custGeom>
            <a:avLst/>
            <a:gdLst/>
            <a:ahLst/>
            <a:cxnLst/>
            <a:rect l="l" t="t" r="r" b="b"/>
            <a:pathLst>
              <a:path w="4610100" h="4604004" extrusionOk="0">
                <a:moveTo>
                  <a:pt x="0" y="0"/>
                </a:moveTo>
                <a:lnTo>
                  <a:pt x="4610100" y="0"/>
                </a:lnTo>
                <a:lnTo>
                  <a:pt x="4610100" y="4604004"/>
                </a:lnTo>
                <a:lnTo>
                  <a:pt x="0" y="4604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443484" y="258356"/>
            <a:ext cx="9973732" cy="5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UN SOUTIEN NATIONAL DE PROJETS DE RECHERCHE D’EXCELLENCE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659881" y="2587838"/>
            <a:ext cx="1912382" cy="47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4 800 000 €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6110983" y="4311796"/>
            <a:ext cx="2187150" cy="2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Projets de recherche 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6726679" y="4586116"/>
            <a:ext cx="866003" cy="2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financés</a:t>
            </a:r>
            <a:endParaRPr sz="1800">
              <a:solidFill>
                <a:srgbClr val="292D5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7405373" y="3105045"/>
            <a:ext cx="2498207" cy="30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Attribués à la recherche 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8518522" y="4302909"/>
            <a:ext cx="2704795" cy="2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Laboratoires de recherche 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8544430" y="4577610"/>
            <a:ext cx="2589143" cy="2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financés dans 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régions</a:t>
            </a:r>
            <a:endParaRPr sz="180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7617600" y="5557044"/>
            <a:ext cx="3727018" cy="27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articles scientifiques ont été publiés 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6033516" y="5856751"/>
            <a:ext cx="4631960" cy="27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dans des revues scientifiques internationales</a:t>
            </a:r>
            <a:endParaRPr sz="180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6999364" y="2217875"/>
            <a:ext cx="3858063" cy="2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Au cours des 5 dernières années</a:t>
            </a:r>
            <a:endParaRPr sz="1800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6187924" y="5446733"/>
            <a:ext cx="1622879" cy="40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Plus de 28 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6298029" y="3901778"/>
            <a:ext cx="1723301" cy="40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Près de 120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9073886" y="3889953"/>
            <a:ext cx="1530229" cy="40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Plus de 50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394716" y="556260"/>
            <a:ext cx="4782312" cy="6019800"/>
          </a:xfrm>
          <a:custGeom>
            <a:avLst/>
            <a:gdLst/>
            <a:ahLst/>
            <a:cxnLst/>
            <a:rect l="l" t="t" r="r" b="b"/>
            <a:pathLst>
              <a:path w="4782312" h="6019800" extrusionOk="0">
                <a:moveTo>
                  <a:pt x="0" y="0"/>
                </a:moveTo>
                <a:lnTo>
                  <a:pt x="4782312" y="0"/>
                </a:lnTo>
                <a:lnTo>
                  <a:pt x="4782312" y="6019800"/>
                </a:lnTo>
                <a:lnTo>
                  <a:pt x="0" y="601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9507710" y="4895173"/>
            <a:ext cx="1610316" cy="45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874 300 €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5950963" y="5307225"/>
            <a:ext cx="2276923" cy="2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Actions de prévention 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5943763" y="5597257"/>
            <a:ext cx="2471776" cy="2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co-financées et menées</a:t>
            </a:r>
            <a:endParaRPr sz="1800">
              <a:solidFill>
                <a:srgbClr val="292D5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7297314" y="4551808"/>
            <a:ext cx="3372117" cy="30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Au cours des 5 dernières années</a:t>
            </a:r>
            <a:endParaRPr sz="1800" b="1">
              <a:solidFill>
                <a:srgbClr val="292D5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9112253" y="5291480"/>
            <a:ext cx="2525249" cy="55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Attribués aux actions de prévention de terrain 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6179630" y="4953086"/>
            <a:ext cx="1722844" cy="40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2" b="1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Près de 200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6538741" y="720867"/>
            <a:ext cx="4291546" cy="289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Plus de 7 axes de </a:t>
            </a:r>
            <a:r>
              <a:rPr lang="en-US" sz="24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prévention</a:t>
            </a:r>
            <a:endParaRPr sz="2400" b="1" dirty="0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Aide </a:t>
            </a: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Activité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physique</a:t>
            </a:r>
            <a:endParaRPr dirty="0"/>
          </a:p>
          <a:p>
            <a:pPr marL="0" marR="0" lvl="0" indent="0" algn="ctr" rtl="0">
              <a:lnSpc>
                <a:spcPct val="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Asthme</a:t>
            </a:r>
            <a:endParaRPr sz="1800" dirty="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BPCO</a:t>
            </a:r>
            <a:endParaRPr dirty="0"/>
          </a:p>
          <a:p>
            <a:pPr marL="0" marR="0" lvl="0" indent="0" algn="ctr" rtl="0">
              <a:lnSpc>
                <a:spcPct val="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COVID</a:t>
            </a:r>
            <a:endParaRPr dirty="0"/>
          </a:p>
          <a:p>
            <a:pPr marL="0" marR="0" lvl="0" indent="0" algn="ctr" rtl="0">
              <a:lnSpc>
                <a:spcPct val="12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Environnement</a:t>
            </a:r>
            <a:endParaRPr sz="1800" dirty="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Tabac</a:t>
            </a:r>
            <a:endParaRPr sz="1800" dirty="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6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Tuberculose</a:t>
            </a:r>
            <a:endParaRPr sz="1800" dirty="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6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Sommeil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3" name="Google Shape;183;p17"/>
          <p:cNvSpPr txBox="1"/>
          <p:nvPr/>
        </p:nvSpPr>
        <p:spPr>
          <a:xfrm>
            <a:off x="7174298" y="4022917"/>
            <a:ext cx="3675928" cy="54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0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Dans </a:t>
            </a:r>
            <a:r>
              <a:rPr lang="en-US" sz="1800" b="1" dirty="0">
                <a:solidFill>
                  <a:srgbClr val="005CA9"/>
                </a:solidFill>
                <a:latin typeface="IBM Plex Sans Condensed"/>
                <a:ea typeface="Calibri"/>
                <a:cs typeface="IBM Plex Sans Condensed"/>
                <a:sym typeface="IBM Plex Sans Condensed"/>
              </a:rPr>
              <a:t>10</a:t>
            </a:r>
            <a:r>
              <a:rPr lang="en-US" sz="1800" b="1" dirty="0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départements </a:t>
            </a:r>
            <a:r>
              <a:rPr lang="en-US" sz="2004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US" sz="2004" b="1" dirty="0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5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IBM Plex Sans Condensed"/>
                <a:cs typeface="Calibri" panose="020F0502020204030204" pitchFamily="34" charset="0"/>
                <a:sym typeface="IBM Plex Sans Condensed"/>
              </a:rPr>
              <a:t>régions</a:t>
            </a:r>
            <a:r>
              <a:rPr lang="en-US" sz="2004" b="1" dirty="0">
                <a:solidFill>
                  <a:srgbClr val="005CA9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endParaRPr lang="en-US" dirty="0"/>
          </a:p>
        </p:txBody>
      </p:sp>
      <p:sp>
        <p:nvSpPr>
          <p:cNvPr id="186" name="Google Shape;186;p17"/>
          <p:cNvSpPr txBox="1"/>
          <p:nvPr/>
        </p:nvSpPr>
        <p:spPr>
          <a:xfrm>
            <a:off x="367284" y="151676"/>
            <a:ext cx="9679991" cy="5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UN SOUTIEN NATIONAL D’ACTIONS DE PREVENTION DE TERRAIN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/>
          <p:nvPr/>
        </p:nvSpPr>
        <p:spPr>
          <a:xfrm>
            <a:off x="6087237" y="2167890"/>
            <a:ext cx="19050" cy="3582391"/>
          </a:xfrm>
          <a:custGeom>
            <a:avLst/>
            <a:gdLst/>
            <a:ahLst/>
            <a:cxnLst/>
            <a:rect l="l" t="t" r="r" b="b"/>
            <a:pathLst>
              <a:path w="19050" h="3582391" extrusionOk="0">
                <a:moveTo>
                  <a:pt x="0" y="0"/>
                </a:moveTo>
                <a:lnTo>
                  <a:pt x="19050" y="0"/>
                </a:lnTo>
                <a:lnTo>
                  <a:pt x="19050" y="3582391"/>
                </a:lnTo>
                <a:lnTo>
                  <a:pt x="0" y="3582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8024814" y="821730"/>
            <a:ext cx="1941955" cy="1039873"/>
          </a:xfrm>
          <a:custGeom>
            <a:avLst/>
            <a:gdLst/>
            <a:ahLst/>
            <a:cxnLst/>
            <a:rect l="l" t="t" r="r" b="b"/>
            <a:pathLst>
              <a:path w="1446276" h="853440" extrusionOk="0">
                <a:moveTo>
                  <a:pt x="0" y="0"/>
                </a:moveTo>
                <a:lnTo>
                  <a:pt x="1446276" y="0"/>
                </a:lnTo>
                <a:lnTo>
                  <a:pt x="1446276" y="853440"/>
                </a:lnTo>
                <a:lnTo>
                  <a:pt x="0" y="853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656844" y="2127875"/>
            <a:ext cx="5361699" cy="62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2" b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Mission : apporter un changement durable dans </a:t>
            </a:r>
            <a:r>
              <a:rPr lang="en-US" sz="1800" b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le monde et se mettre au service des autres 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656844" y="2828114"/>
            <a:ext cx="4557998" cy="402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just" rtl="0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Des actions </a:t>
            </a: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concrètes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d’utilité</a:t>
            </a:r>
            <a:r>
              <a:rPr lang="en-US" sz="18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publique</a:t>
            </a:r>
            <a:endParaRPr lang="en-US" sz="1800" b="1" dirty="0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Un réseau de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professionnels</a:t>
            </a:r>
            <a:r>
              <a:rPr lang="en-US" sz="18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et de leaders</a:t>
            </a:r>
            <a:endParaRPr lang="en-US" b="1" dirty="0">
              <a:ea typeface="Calibri"/>
            </a:endParaRPr>
          </a:p>
          <a:p>
            <a:pPr marL="285750" marR="0" lvl="0" indent="-285750" algn="just" rtl="0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Des causes </a:t>
            </a: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prioritaires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dont</a:t>
            </a: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prévention</a:t>
            </a:r>
            <a:r>
              <a:rPr lang="en-US" sz="18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et le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traitement</a:t>
            </a:r>
            <a:r>
              <a:rPr lang="en-US" sz="18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des maladies</a:t>
            </a:r>
          </a:p>
          <a:p>
            <a:pPr marL="285750" indent="-285750" algn="just">
              <a:lnSpc>
                <a:spcPct val="18666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De forts </a:t>
            </a:r>
            <a:r>
              <a:rPr lang="en-US" sz="1800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impacts </a:t>
            </a:r>
            <a:r>
              <a:rPr lang="en-US" sz="1800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locaux</a:t>
            </a:r>
            <a:endParaRPr lang="en-US" sz="1800" b="1" dirty="0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86666"/>
              </a:lnSpc>
              <a:buFont typeface="Arial" panose="020B0604020202020204" pitchFamily="34" charset="0"/>
              <a:buChar char="•"/>
            </a:pPr>
            <a:r>
              <a:rPr lang="en-US" sz="1802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en-US" sz="1802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1802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pour aider les </a:t>
            </a:r>
            <a:r>
              <a:rPr lang="en-US" sz="1802" b="1" dirty="0" err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jeunes</a:t>
            </a:r>
            <a:r>
              <a:rPr lang="en-US" sz="1802" b="1" dirty="0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2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802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notamment</a:t>
            </a:r>
            <a:r>
              <a:rPr lang="en-US" sz="1802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2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acquérir</a:t>
            </a:r>
            <a:r>
              <a:rPr lang="en-US" sz="1802" dirty="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802" dirty="0" err="1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compétences</a:t>
            </a:r>
            <a:endParaRPr lang="en-US" sz="1800" b="1" dirty="0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Google Shape;200;p18"/>
          <p:cNvSpPr txBox="1"/>
          <p:nvPr/>
        </p:nvSpPr>
        <p:spPr>
          <a:xfrm>
            <a:off x="6420869" y="2127875"/>
            <a:ext cx="5587975" cy="55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6925A"/>
                </a:solidFill>
                <a:latin typeface="Calibri"/>
                <a:ea typeface="Calibri"/>
                <a:cs typeface="Calibri"/>
                <a:sym typeface="Calibri"/>
              </a:rPr>
              <a:t>Mission : lutter contre les maladies respiratoires à travers la prévention et la recherche 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6420869" y="2660418"/>
            <a:ext cx="81610" cy="150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  <a:p>
            <a:pPr marL="0" marR="0" lvl="0" indent="0" algn="just" rtl="0">
              <a:lnSpc>
                <a:spcPct val="18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  <a:p>
            <a:pPr marL="0" marR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6764150" y="2660418"/>
            <a:ext cx="5042344" cy="286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2C4F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Fondation reconnue d’utilité publique </a:t>
            </a:r>
            <a:endParaRPr/>
          </a:p>
          <a:p>
            <a:pPr marL="0" marR="0" lvl="0" indent="0" algn="l" rtl="0">
              <a:lnSpc>
                <a:spcPct val="18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Un réseau de 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professionnels engagés</a:t>
            </a:r>
            <a:endParaRPr sz="1800" b="1">
              <a:solidFill>
                <a:srgbClr val="005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Des actions 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d’information et de prévention sur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les maladies respiratoires</a:t>
            </a: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2C4F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 mobilisation sur le terrain</a:t>
            </a:r>
            <a:endParaRPr/>
          </a:p>
          <a:p>
            <a:pPr marL="0" marR="0" lvl="0" indent="0" algn="l" rtl="0">
              <a:lnSpc>
                <a:spcPct val="18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2C4F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formation des jeunes chercheurs et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médecins</a:t>
            </a:r>
            <a:r>
              <a:rPr lang="en-US" sz="1800">
                <a:solidFill>
                  <a:srgbClr val="292D51"/>
                </a:solidFill>
                <a:latin typeface="Calibri"/>
                <a:ea typeface="Calibri"/>
                <a:cs typeface="Calibri"/>
                <a:sym typeface="Calibri"/>
              </a:rPr>
              <a:t>, capital scientifique de demain</a:t>
            </a:r>
            <a:endParaRPr sz="1800">
              <a:solidFill>
                <a:srgbClr val="292D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6420869" y="4443755"/>
            <a:ext cx="81610" cy="100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  <a:p>
            <a:pPr marL="0" marR="0" lvl="0" indent="0" algn="just" rtl="0">
              <a:lnSpc>
                <a:spcPct val="18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D5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469392" y="284864"/>
            <a:ext cx="10570978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ROTARY – FONDATION DU SOUFFLE : UNE CONVERGENCE DE VALEURS </a:t>
            </a:r>
            <a:endParaRPr/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416A4324-A823-25A9-2D0D-B3F22A25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5" y="875792"/>
            <a:ext cx="28575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>
            <a:off x="0" y="-1905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7566125" y="844914"/>
            <a:ext cx="1949350" cy="1244452"/>
          </a:xfrm>
          <a:custGeom>
            <a:avLst/>
            <a:gdLst/>
            <a:ahLst/>
            <a:cxnLst/>
            <a:rect l="l" t="t" r="r" b="b"/>
            <a:pathLst>
              <a:path w="1446276" h="853440" extrusionOk="0">
                <a:moveTo>
                  <a:pt x="0" y="0"/>
                </a:moveTo>
                <a:lnTo>
                  <a:pt x="1446276" y="0"/>
                </a:lnTo>
                <a:lnTo>
                  <a:pt x="1446276" y="853440"/>
                </a:lnTo>
                <a:lnTo>
                  <a:pt x="0" y="853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469392" y="284864"/>
            <a:ext cx="10570978" cy="4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5CA9"/>
                </a:solidFill>
                <a:latin typeface="Calibri"/>
                <a:ea typeface="Calibri"/>
                <a:cs typeface="Calibri"/>
                <a:sym typeface="Calibri"/>
              </a:rPr>
              <a:t>ROTARY – FONDATION DU SOUFFLE : LE PARTENARIAT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685800" y="2255788"/>
            <a:ext cx="1057097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1800" b="1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partenariat</a:t>
            </a:r>
            <a:r>
              <a:rPr lang="en-US" sz="1800" b="1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deux axes: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PRÉVENTION: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Journées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du Souffle (</a:t>
            </a:r>
            <a:r>
              <a:rPr lang="en-US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voir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infra)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RECHERCHE:</a:t>
            </a:r>
            <a:endParaRPr sz="1800" b="1" i="0" u="none" strike="noStrik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Char char="-"/>
            </a:pP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fonds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collectés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par le sponsoring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affectés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à des 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projets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de la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Fondation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du Souffle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présentés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«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main » (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expertisés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évalués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suivis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coordonnés</a:t>
            </a:r>
            <a:r>
              <a:rPr lang="en-US" sz="180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par la FDS). 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Char char="-"/>
            </a:pP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Rotariens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représentés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lors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du choix des dossiers, pour 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avis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lors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l’attribution</a:t>
            </a:r>
            <a:r>
              <a:rPr lang="en-US" sz="18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des fonds.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 descr="Une image contenant Police, texte, logo, symbole&#10;&#10;Description générée automatiquement">
            <a:extLst>
              <a:ext uri="{FF2B5EF4-FFF2-40B4-BE49-F238E27FC236}">
                <a16:creationId xmlns:a16="http://schemas.microsoft.com/office/drawing/2014/main" id="{E0925EE9-5D67-8C1B-7DF4-034265D2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920966"/>
            <a:ext cx="28575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5975480" y="1461497"/>
            <a:ext cx="35176" cy="4774873"/>
          </a:xfrm>
          <a:custGeom>
            <a:avLst/>
            <a:gdLst/>
            <a:ahLst/>
            <a:cxnLst/>
            <a:rect l="l" t="t" r="r" b="b"/>
            <a:pathLst>
              <a:path w="35176" h="4774873" extrusionOk="0">
                <a:moveTo>
                  <a:pt x="0" y="0"/>
                </a:moveTo>
                <a:lnTo>
                  <a:pt x="35176" y="0"/>
                </a:lnTo>
                <a:lnTo>
                  <a:pt x="35176" y="4774873"/>
                </a:lnTo>
                <a:lnTo>
                  <a:pt x="0" y="477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6396228" y="2221992"/>
            <a:ext cx="3441192" cy="3206496"/>
          </a:xfrm>
          <a:custGeom>
            <a:avLst/>
            <a:gdLst/>
            <a:ahLst/>
            <a:cxnLst/>
            <a:rect l="l" t="t" r="r" b="b"/>
            <a:pathLst>
              <a:path w="3441192" h="3206496" extrusionOk="0">
                <a:moveTo>
                  <a:pt x="0" y="0"/>
                </a:moveTo>
                <a:lnTo>
                  <a:pt x="3441192" y="0"/>
                </a:lnTo>
                <a:lnTo>
                  <a:pt x="3441192" y="3206496"/>
                </a:lnTo>
                <a:lnTo>
                  <a:pt x="0" y="3206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6422136" y="2247900"/>
            <a:ext cx="3339084" cy="3104388"/>
          </a:xfrm>
          <a:custGeom>
            <a:avLst/>
            <a:gdLst/>
            <a:ahLst/>
            <a:cxnLst/>
            <a:rect l="l" t="t" r="r" b="b"/>
            <a:pathLst>
              <a:path w="3339084" h="3104388" extrusionOk="0">
                <a:moveTo>
                  <a:pt x="0" y="0"/>
                </a:moveTo>
                <a:lnTo>
                  <a:pt x="3339084" y="0"/>
                </a:lnTo>
                <a:lnTo>
                  <a:pt x="3339084" y="3104388"/>
                </a:lnTo>
                <a:lnTo>
                  <a:pt x="0" y="3104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9233916" y="3866388"/>
            <a:ext cx="2656332" cy="2516124"/>
          </a:xfrm>
          <a:custGeom>
            <a:avLst/>
            <a:gdLst/>
            <a:ahLst/>
            <a:cxnLst/>
            <a:rect l="l" t="t" r="r" b="b"/>
            <a:pathLst>
              <a:path w="2656332" h="2516124" extrusionOk="0">
                <a:moveTo>
                  <a:pt x="0" y="0"/>
                </a:moveTo>
                <a:lnTo>
                  <a:pt x="2656332" y="0"/>
                </a:lnTo>
                <a:lnTo>
                  <a:pt x="2656332" y="2516124"/>
                </a:lnTo>
                <a:lnTo>
                  <a:pt x="0" y="2516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0"/>
          <p:cNvSpPr/>
          <p:nvPr/>
        </p:nvSpPr>
        <p:spPr>
          <a:xfrm rot="579960">
            <a:off x="9418685" y="4066033"/>
            <a:ext cx="2238280" cy="2067878"/>
          </a:xfrm>
          <a:custGeom>
            <a:avLst/>
            <a:gdLst/>
            <a:ahLst/>
            <a:cxnLst/>
            <a:rect l="l" t="t" r="r" b="b"/>
            <a:pathLst>
              <a:path w="2984373" h="2757170" extrusionOk="0">
                <a:moveTo>
                  <a:pt x="0" y="0"/>
                </a:moveTo>
                <a:lnTo>
                  <a:pt x="0" y="2757170"/>
                </a:lnTo>
                <a:lnTo>
                  <a:pt x="2984373" y="2757170"/>
                </a:lnTo>
                <a:lnTo>
                  <a:pt x="2984246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353873" y="274482"/>
            <a:ext cx="85263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JOURNÉES DU SOUFFLE ®: </a:t>
            </a:r>
            <a:r>
              <a:rPr lang="en-US" sz="2795" b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Samedi 24 mai 2025</a:t>
            </a:r>
            <a:endParaRPr u="sng"/>
          </a:p>
          <a:p>
            <a:pPr marL="0" marR="0" lvl="0" indent="0" algn="l" rtl="0">
              <a:lnSpc>
                <a:spcPct val="177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“Une journée dédiée aux maladies respiratoires” 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252205" y="1595190"/>
            <a:ext cx="5723400" cy="4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Le ROTARY D1650 et la Fondation du Souffle, </a:t>
            </a:r>
            <a:endParaRPr/>
          </a:p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rgbClr val="4471C4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Avec le soutien de Médecins et des entreprises engagées dans une démarche RSE  </a:t>
            </a:r>
            <a:endParaRPr/>
          </a:p>
          <a:p>
            <a:pPr marL="342900" marR="0" lvl="0" indent="-3429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rgbClr val="4471C4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Avec l’appui des collectivités locales, </a:t>
            </a:r>
            <a:endParaRPr/>
          </a:p>
          <a:p>
            <a:pPr marL="342900" marR="0" lvl="0" indent="-1905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Invitent le grand public à passer à l’action pour une meilleure santé respiratoire. 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/>
          <p:nvPr/>
        </p:nvSpPr>
        <p:spPr>
          <a:xfrm>
            <a:off x="0" y="27448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376428" y="2281428"/>
            <a:ext cx="2732532" cy="3619500"/>
          </a:xfrm>
          <a:custGeom>
            <a:avLst/>
            <a:gdLst/>
            <a:ahLst/>
            <a:cxnLst/>
            <a:rect l="l" t="t" r="r" b="b"/>
            <a:pathLst>
              <a:path w="2732532" h="3619500" extrusionOk="0">
                <a:moveTo>
                  <a:pt x="0" y="0"/>
                </a:moveTo>
                <a:lnTo>
                  <a:pt x="2732532" y="0"/>
                </a:lnTo>
                <a:lnTo>
                  <a:pt x="2732532" y="3619500"/>
                </a:lnTo>
                <a:lnTo>
                  <a:pt x="0" y="3619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402336" y="2307336"/>
            <a:ext cx="2630424" cy="3517392"/>
          </a:xfrm>
          <a:custGeom>
            <a:avLst/>
            <a:gdLst/>
            <a:ahLst/>
            <a:cxnLst/>
            <a:rect l="l" t="t" r="r" b="b"/>
            <a:pathLst>
              <a:path w="2630424" h="3517392" extrusionOk="0">
                <a:moveTo>
                  <a:pt x="0" y="0"/>
                </a:moveTo>
                <a:lnTo>
                  <a:pt x="2630424" y="0"/>
                </a:lnTo>
                <a:lnTo>
                  <a:pt x="2630424" y="3517392"/>
                </a:lnTo>
                <a:lnTo>
                  <a:pt x="0" y="3517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5975480" y="1461497"/>
            <a:ext cx="35176" cy="4774873"/>
          </a:xfrm>
          <a:custGeom>
            <a:avLst/>
            <a:gdLst/>
            <a:ahLst/>
            <a:cxnLst/>
            <a:rect l="l" t="t" r="r" b="b"/>
            <a:pathLst>
              <a:path w="35176" h="4774873" extrusionOk="0">
                <a:moveTo>
                  <a:pt x="0" y="0"/>
                </a:moveTo>
                <a:lnTo>
                  <a:pt x="35176" y="0"/>
                </a:lnTo>
                <a:lnTo>
                  <a:pt x="35176" y="4774873"/>
                </a:lnTo>
                <a:lnTo>
                  <a:pt x="0" y="477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3302508" y="1414272"/>
            <a:ext cx="2456688" cy="3022092"/>
          </a:xfrm>
          <a:custGeom>
            <a:avLst/>
            <a:gdLst/>
            <a:ahLst/>
            <a:cxnLst/>
            <a:rect l="l" t="t" r="r" b="b"/>
            <a:pathLst>
              <a:path w="2456688" h="3022092" extrusionOk="0">
                <a:moveTo>
                  <a:pt x="0" y="0"/>
                </a:moveTo>
                <a:lnTo>
                  <a:pt x="2456688" y="0"/>
                </a:lnTo>
                <a:lnTo>
                  <a:pt x="2456688" y="3022092"/>
                </a:lnTo>
                <a:lnTo>
                  <a:pt x="0" y="3022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3328416" y="1440180"/>
            <a:ext cx="2354580" cy="2919984"/>
          </a:xfrm>
          <a:custGeom>
            <a:avLst/>
            <a:gdLst/>
            <a:ahLst/>
            <a:cxnLst/>
            <a:rect l="l" t="t" r="r" b="b"/>
            <a:pathLst>
              <a:path w="2354580" h="2919984" extrusionOk="0">
                <a:moveTo>
                  <a:pt x="0" y="0"/>
                </a:moveTo>
                <a:lnTo>
                  <a:pt x="2354580" y="0"/>
                </a:lnTo>
                <a:lnTo>
                  <a:pt x="2354580" y="2919984"/>
                </a:lnTo>
                <a:lnTo>
                  <a:pt x="0" y="291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3677412" y="4456176"/>
            <a:ext cx="1607820" cy="1903476"/>
          </a:xfrm>
          <a:custGeom>
            <a:avLst/>
            <a:gdLst/>
            <a:ahLst/>
            <a:cxnLst/>
            <a:rect l="l" t="t" r="r" b="b"/>
            <a:pathLst>
              <a:path w="1607820" h="1903476" extrusionOk="0">
                <a:moveTo>
                  <a:pt x="0" y="0"/>
                </a:moveTo>
                <a:lnTo>
                  <a:pt x="1607820" y="0"/>
                </a:lnTo>
                <a:lnTo>
                  <a:pt x="1607820" y="1903476"/>
                </a:lnTo>
                <a:lnTo>
                  <a:pt x="0" y="190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703320" y="4482084"/>
            <a:ext cx="1505712" cy="1801368"/>
          </a:xfrm>
          <a:custGeom>
            <a:avLst/>
            <a:gdLst/>
            <a:ahLst/>
            <a:cxnLst/>
            <a:rect l="l" t="t" r="r" b="b"/>
            <a:pathLst>
              <a:path w="1505712" h="1801368" extrusionOk="0">
                <a:moveTo>
                  <a:pt x="0" y="0"/>
                </a:moveTo>
                <a:lnTo>
                  <a:pt x="1505712" y="0"/>
                </a:lnTo>
                <a:lnTo>
                  <a:pt x="1505712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353873" y="274482"/>
            <a:ext cx="5921521" cy="46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5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JOURNÉES DU SOUFFLE ®: pour qui?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6934200" y="175283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6100943" y="1461497"/>
            <a:ext cx="5921400" cy="5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Dans les centres villes, le grand public, les salariés des entreprises peuvent:</a:t>
            </a:r>
            <a:endParaRPr/>
          </a:p>
          <a:p>
            <a:pPr marL="0" marR="0" lvl="0" indent="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rgbClr val="4471C4"/>
              </a:buClr>
              <a:buSzPts val="2400"/>
              <a:buFont typeface="Calibri"/>
              <a:buChar char="-"/>
            </a:pPr>
            <a:r>
              <a:rPr lang="en-US" sz="2400" b="1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Évaluer la qualité de leur souffle avec des médecins pneumologues et des kinésithérapeutes</a:t>
            </a:r>
            <a:endParaRPr sz="2400" b="1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rgbClr val="4471C4"/>
              </a:buClr>
              <a:buSzPts val="2400"/>
              <a:buFont typeface="Calibri"/>
              <a:buChar char="-"/>
            </a:pPr>
            <a:r>
              <a:rPr lang="en-US" sz="2400" b="1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Échanger sur les maladies respiratoires et la prévention par l’hygiène de vie</a:t>
            </a:r>
            <a:endParaRPr/>
          </a:p>
          <a:p>
            <a:pPr marL="342900" marR="0" lvl="0" indent="-1905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8208"/>
              </a:lnSpc>
              <a:spcBef>
                <a:spcPts val="0"/>
              </a:spcBef>
              <a:spcAft>
                <a:spcPts val="0"/>
              </a:spcAft>
              <a:buClr>
                <a:srgbClr val="4471C4"/>
              </a:buClr>
              <a:buSzPts val="2400"/>
              <a:buFont typeface="Calibri"/>
              <a:buChar char="-"/>
            </a:pPr>
            <a:r>
              <a:rPr lang="en-US" sz="2400" b="1">
                <a:solidFill>
                  <a:srgbClr val="4471C4"/>
                </a:solidFill>
                <a:latin typeface="Calibri"/>
                <a:ea typeface="Calibri"/>
                <a:cs typeface="Calibri"/>
                <a:sym typeface="Calibri"/>
              </a:rPr>
              <a:t>Participer à des activités ludiques</a:t>
            </a:r>
            <a:endParaRPr sz="2400" b="1">
              <a:solidFill>
                <a:srgbClr val="4471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1016</Words>
  <Application>Microsoft Macintosh PowerPoint</Application>
  <PresentationFormat>Grand écran</PresentationFormat>
  <Paragraphs>168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IBM Plex Sans Condensed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Michele TOULOUSE</cp:lastModifiedBy>
  <cp:revision>12</cp:revision>
  <dcterms:modified xsi:type="dcterms:W3CDTF">2024-12-01T14:49:44Z</dcterms:modified>
</cp:coreProperties>
</file>