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59" r:id="rId5"/>
    <p:sldId id="279" r:id="rId6"/>
    <p:sldId id="261" r:id="rId7"/>
    <p:sldId id="278" r:id="rId8"/>
    <p:sldId id="262" r:id="rId9"/>
    <p:sldId id="284" r:id="rId10"/>
    <p:sldId id="265" r:id="rId11"/>
    <p:sldId id="263" r:id="rId12"/>
    <p:sldId id="274" r:id="rId13"/>
    <p:sldId id="285" r:id="rId14"/>
    <p:sldId id="266" r:id="rId15"/>
    <p:sldId id="286" r:id="rId16"/>
    <p:sldId id="269" r:id="rId17"/>
    <p:sldId id="268" r:id="rId18"/>
    <p:sldId id="264" r:id="rId19"/>
    <p:sldId id="270" r:id="rId20"/>
    <p:sldId id="277" r:id="rId21"/>
    <p:sldId id="267" r:id="rId22"/>
    <p:sldId id="271" r:id="rId23"/>
    <p:sldId id="287" r:id="rId24"/>
    <p:sldId id="276" r:id="rId25"/>
  </p:sldIdLst>
  <p:sldSz cx="12192000" cy="6858000"/>
  <p:notesSz cx="6889750" cy="1002188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5A0"/>
    <a:srgbClr val="342417"/>
    <a:srgbClr val="355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19DAF1-C927-4361-9034-8B5151557A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D298FBD-6259-4BC4-BC69-3A55EF3F05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C2A96E7-5C3F-494B-A519-FBF23275E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51D6-43A1-4107-BFE6-D5A365BC79A2}" type="datetimeFigureOut">
              <a:rPr lang="fr-FR" smtClean="0"/>
              <a:t>28/11/2021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1B9571B-4E0C-4626-91AC-29FAFB829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F1E05A-3E1E-4E71-BFB3-3C8148AC2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AF409-BD58-43FD-888A-8FFAA21FA8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2983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0FAE43-DA6E-4731-B77B-0ACC5AAE8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04693E1-4672-4EC7-9FA2-558435637B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0E32C5A-1E8A-457C-AC58-6FA0A952A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51D6-43A1-4107-BFE6-D5A365BC79A2}" type="datetimeFigureOut">
              <a:rPr lang="fr-FR" smtClean="0"/>
              <a:t>28/11/2021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E2BBA46-7D71-4D5F-92DF-CF48CC0F4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621CB9-A56D-4864-8920-1BAB471D5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AF409-BD58-43FD-888A-8FFAA21FA8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1573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267D436-E7C8-4A65-AC83-A0C9B125ED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9BBDE6E-6AA7-445A-860E-ED9FC2D18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4B95751-9C33-4CFF-9009-4EA1FC1E2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51D6-43A1-4107-BFE6-D5A365BC79A2}" type="datetimeFigureOut">
              <a:rPr lang="fr-FR" smtClean="0"/>
              <a:t>28/11/2021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E5A6212-478B-48C0-9F73-EFE65ABA9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7432E3E-59A4-480E-958E-DE66CB027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AF409-BD58-43FD-888A-8FFAA21FA8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8699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23F4F9-D85A-4122-A7AB-089C69705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649B43C-E6C5-4FF5-8AD8-221075EB3F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6AD707-6572-452A-94B4-C2210677B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51D6-43A1-4107-BFE6-D5A365BC79A2}" type="datetimeFigureOut">
              <a:rPr lang="fr-FR" smtClean="0"/>
              <a:t>28/11/2021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80D1350-3A0B-46D7-9F90-E268BCF0A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4884173-7F02-4DCA-BB58-1FB0D4A02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AF409-BD58-43FD-888A-8FFAA21FA8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8914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E3BD44-16AA-45D9-8EBC-CFEDDDBED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1CB517A-4095-457C-BED0-56D5BF14F4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62DC5D-D1E5-405A-A687-FEB06BAAD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51D6-43A1-4107-BFE6-D5A365BC79A2}" type="datetimeFigureOut">
              <a:rPr lang="fr-FR" smtClean="0"/>
              <a:t>28/11/2021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3CDFFE9-9ED3-4BA1-888F-D183A9D71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F200F56-27EF-4847-A727-79FF39CCC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AF409-BD58-43FD-888A-8FFAA21FA8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4142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E82429-F671-4166-A51D-3CB4692E8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1490849-CC7C-4FA6-9C6F-79DBDB9F11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E2476FD-08B1-45E5-A663-648B08FBBB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58EEDEB-9596-48F1-AA2B-C8E3698E1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51D6-43A1-4107-BFE6-D5A365BC79A2}" type="datetimeFigureOut">
              <a:rPr lang="fr-FR" smtClean="0"/>
              <a:t>28/11/2021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B621CD5-B701-49FD-81BA-AFB335C25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34C99F-3DA3-4317-B917-6FB3FF4EB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AF409-BD58-43FD-888A-8FFAA21FA8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3885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E63A67-2C30-4B68-96DC-D84EED3CF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DF690CE-424F-46BE-86E1-8EFF45C630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550E10D-2610-4E1C-8501-0F6BF67788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06555AB-5B0D-4DBA-8DF3-2482303338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8330231-9D2F-4E7C-8841-FCEBA6C937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D21673A-B852-4CE8-B704-D4FE8D1A0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51D6-43A1-4107-BFE6-D5A365BC79A2}" type="datetimeFigureOut">
              <a:rPr lang="fr-FR" smtClean="0"/>
              <a:t>28/11/2021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3720083-4BB0-4FE0-B855-6A6966826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98256DF-284B-4D3B-A016-873073DCA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AF409-BD58-43FD-888A-8FFAA21FA8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571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4A5A39-F2E2-4D2F-9630-3358FF3B2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E9D4ABC-A064-4E32-8A6E-1BC7D8D8A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51D6-43A1-4107-BFE6-D5A365BC79A2}" type="datetimeFigureOut">
              <a:rPr lang="fr-FR" smtClean="0"/>
              <a:t>28/11/2021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40E853A-B638-43E6-BF0D-2B2C99E28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0FE6072-BCCE-4010-A29D-CA3C971D4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AF409-BD58-43FD-888A-8FFAA21FA8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1048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F95BA3D-093F-41A1-971F-4D24D75C9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51D6-43A1-4107-BFE6-D5A365BC79A2}" type="datetimeFigureOut">
              <a:rPr lang="fr-FR" smtClean="0"/>
              <a:t>28/11/2021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A2B77E4-5A79-4A00-A9F6-945B6D627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A952928-F477-4514-B55A-C56EEA9C0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AF409-BD58-43FD-888A-8FFAA21FA8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4374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A4AB4B-8DFD-428D-B96A-15FE6E5B5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B285018-6475-4EEA-9894-8539642C9F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B75B5AA-9F90-4CF8-BE64-62B2DAC03E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47153C6-C567-4E69-BF93-21EB9F0D2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51D6-43A1-4107-BFE6-D5A365BC79A2}" type="datetimeFigureOut">
              <a:rPr lang="fr-FR" smtClean="0"/>
              <a:t>28/11/2021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465DD54-2509-4C3F-8FA5-B452B12F7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629BFC9-08A6-46B6-9BA9-199D360F1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AF409-BD58-43FD-888A-8FFAA21FA8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3460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ECD365-3E96-441B-8ED0-CC17C1465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24912F0-3ADD-4E66-A310-02A96766C9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E0C7488-7F50-45B2-9FD9-C305F076AC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ACFE0F2-D0B8-41DC-9314-A3509B5B2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51D6-43A1-4107-BFE6-D5A365BC79A2}" type="datetimeFigureOut">
              <a:rPr lang="fr-FR" smtClean="0"/>
              <a:t>28/11/2021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D0F15BB-DDC6-44FC-B94A-E55AA8F5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C7D83FB-4F98-4AC7-9CDD-0D372DB2E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AF409-BD58-43FD-888A-8FFAA21FA8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7613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D93E7E3-13D1-445C-8C5B-58247E71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07DF6BD-F1E1-45BF-845B-C24A1AB7C0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6396F5F-6530-451B-A693-582E466A69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051D6-43A1-4107-BFE6-D5A365BC79A2}" type="datetimeFigureOut">
              <a:rPr lang="fr-FR" smtClean="0"/>
              <a:t>28/11/2021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ACAA4D0-D6DF-4857-A93C-DA18981CC2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33FE64-4DCC-4B3A-9188-225A497B2E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AF409-BD58-43FD-888A-8FFAA21FA8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7000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24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hyperlink" Target="https://live.voxvote.com/?pin=164159&amp;autosubmit=true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hyperlink" Target="https://live.voxvote.com/?pin=164159&amp;autosubmit=true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3.gif"/><Relationship Id="rId7" Type="http://schemas.openxmlformats.org/officeDocument/2006/relationships/image" Target="../media/image2.gif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CJqVFiMp07I?feature=oembed" TargetMode="Externa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hyperlink" Target="mailto:ajp.ripoll@gmail.com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mailto:alain.blais35@gmail.com" TargetMode="External"/><Relationship Id="rId3" Type="http://schemas.openxmlformats.org/officeDocument/2006/relationships/image" Target="../media/image3.gif"/><Relationship Id="rId7" Type="http://schemas.openxmlformats.org/officeDocument/2006/relationships/image" Target="../media/image3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3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christophebrosseau@orange.fr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12" Type="http://schemas.openxmlformats.org/officeDocument/2006/relationships/image" Target="../media/image4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gif"/><Relationship Id="rId11" Type="http://schemas.openxmlformats.org/officeDocument/2006/relationships/image" Target="../media/image42.jpeg"/><Relationship Id="rId5" Type="http://schemas.openxmlformats.org/officeDocument/2006/relationships/image" Target="../media/image2.gif"/><Relationship Id="rId10" Type="http://schemas.openxmlformats.org/officeDocument/2006/relationships/hyperlink" Target="mailto:rivaouest@gmail.com" TargetMode="External"/><Relationship Id="rId4" Type="http://schemas.openxmlformats.org/officeDocument/2006/relationships/image" Target="../media/image39.jpeg"/><Relationship Id="rId9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hyperlink" Target="https://live.voxvote.com/?pin=164159&amp;autosubmit=true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gif"/><Relationship Id="rId7" Type="http://schemas.openxmlformats.org/officeDocument/2006/relationships/image" Target="../media/image8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XrZAesdZ3Ok?feature=oembed" TargetMode="External"/><Relationship Id="rId6" Type="http://schemas.openxmlformats.org/officeDocument/2006/relationships/image" Target="../media/image16.jpeg"/><Relationship Id="rId5" Type="http://schemas.openxmlformats.org/officeDocument/2006/relationships/image" Target="../media/image8.png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hyperlink" Target="https://live.voxvote.com/?pin=164159&amp;autosubmit=tru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hyperlink" Target="https://live.voxvote.com/?pin=164159&amp;autosubmit=tru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822DC03-5F34-4C0D-8039-379D10EEEA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720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Photo libre de droit de Des Postit Avec Push Pin banque d'images et plus  d'images libres de droit de Note adhésive - iStock">
            <a:extLst>
              <a:ext uri="{FF2B5EF4-FFF2-40B4-BE49-F238E27FC236}">
                <a16:creationId xmlns:a16="http://schemas.microsoft.com/office/drawing/2014/main" id="{6B8165C7-1DDD-42A6-A7F1-489F37306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38790">
            <a:off x="204602" y="1469805"/>
            <a:ext cx="3513514" cy="232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F33104D-1295-428D-A296-5185577AE4C3}"/>
              </a:ext>
            </a:extLst>
          </p:cNvPr>
          <p:cNvSpPr/>
          <p:nvPr/>
        </p:nvSpPr>
        <p:spPr>
          <a:xfrm>
            <a:off x="0" y="6591300"/>
            <a:ext cx="12192000" cy="266700"/>
          </a:xfrm>
          <a:prstGeom prst="rect">
            <a:avLst/>
          </a:prstGeom>
          <a:solidFill>
            <a:srgbClr val="0055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5DE75B-72AB-473D-9C12-396E477C3F01}"/>
              </a:ext>
            </a:extLst>
          </p:cNvPr>
          <p:cNvSpPr/>
          <p:nvPr/>
        </p:nvSpPr>
        <p:spPr>
          <a:xfrm>
            <a:off x="0" y="-1"/>
            <a:ext cx="12192000" cy="769441"/>
          </a:xfrm>
          <a:prstGeom prst="rect">
            <a:avLst/>
          </a:prstGeom>
          <a:solidFill>
            <a:srgbClr val="0055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 : avec coin rogné 7">
            <a:extLst>
              <a:ext uri="{FF2B5EF4-FFF2-40B4-BE49-F238E27FC236}">
                <a16:creationId xmlns:a16="http://schemas.microsoft.com/office/drawing/2014/main" id="{00C9A874-1652-4F41-84F8-FCDD7FCF626F}"/>
              </a:ext>
            </a:extLst>
          </p:cNvPr>
          <p:cNvSpPr/>
          <p:nvPr/>
        </p:nvSpPr>
        <p:spPr>
          <a:xfrm flipV="1">
            <a:off x="0" y="166685"/>
            <a:ext cx="3743325" cy="1341741"/>
          </a:xfrm>
          <a:prstGeom prst="snip1Rect">
            <a:avLst/>
          </a:prstGeom>
          <a:solidFill>
            <a:srgbClr val="0055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07ECBDF-0FE2-49A7-9052-2BC02488C6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166686"/>
            <a:ext cx="3257550" cy="1234584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3399826E-415A-4833-B3F3-AF2EA3D9843E}"/>
              </a:ext>
            </a:extLst>
          </p:cNvPr>
          <p:cNvSpPr txBox="1"/>
          <p:nvPr/>
        </p:nvSpPr>
        <p:spPr>
          <a:xfrm>
            <a:off x="6790021" y="14537"/>
            <a:ext cx="5249579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L’université du Rotary</a:t>
            </a:r>
          </a:p>
        </p:txBody>
      </p:sp>
      <p:sp>
        <p:nvSpPr>
          <p:cNvPr id="14" name="Triangle rectangle 13">
            <a:extLst>
              <a:ext uri="{FF2B5EF4-FFF2-40B4-BE49-F238E27FC236}">
                <a16:creationId xmlns:a16="http://schemas.microsoft.com/office/drawing/2014/main" id="{C2267484-B4F9-4988-9475-1B3CD8FEB576}"/>
              </a:ext>
            </a:extLst>
          </p:cNvPr>
          <p:cNvSpPr/>
          <p:nvPr/>
        </p:nvSpPr>
        <p:spPr>
          <a:xfrm flipV="1">
            <a:off x="3533775" y="212227"/>
            <a:ext cx="1219200" cy="1285875"/>
          </a:xfrm>
          <a:prstGeom prst="rtTriangle">
            <a:avLst/>
          </a:prstGeom>
          <a:solidFill>
            <a:srgbClr val="0055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D791729-B0EB-4D83-B502-7DC7771F7566}"/>
              </a:ext>
            </a:extLst>
          </p:cNvPr>
          <p:cNvSpPr txBox="1"/>
          <p:nvPr/>
        </p:nvSpPr>
        <p:spPr>
          <a:xfrm>
            <a:off x="4300441" y="1112489"/>
            <a:ext cx="8296274" cy="4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300" b="1" dirty="0">
                <a:solidFill>
                  <a:srgbClr val="0055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Ateliers créer un réseau de professionnels en capacité de servir</a:t>
            </a:r>
            <a:endParaRPr lang="fr-FR" sz="2300" dirty="0">
              <a:solidFill>
                <a:srgbClr val="0055A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0E9D5CBA-97FF-44B5-9428-9E48C55F6E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4" y="3790950"/>
            <a:ext cx="2986218" cy="2668644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F2A83E75-4FB9-40B8-858E-B54E1127D8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123" y="3733801"/>
            <a:ext cx="2986218" cy="2668644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7FF33880-6464-4848-8DFB-076D20B831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507" y="3753884"/>
            <a:ext cx="2986217" cy="2668643"/>
          </a:xfrm>
          <a:prstGeom prst="rect">
            <a:avLst/>
          </a:prstGeom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65F9A6DB-D8E1-435D-9454-9F193F060C5C}"/>
              </a:ext>
            </a:extLst>
          </p:cNvPr>
          <p:cNvSpPr txBox="1"/>
          <p:nvPr/>
        </p:nvSpPr>
        <p:spPr>
          <a:xfrm rot="20369226">
            <a:off x="913211" y="2064296"/>
            <a:ext cx="1916901" cy="1368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solidFill>
                  <a:srgbClr val="0055A0"/>
                </a:solidFill>
                <a:effectLst/>
                <a:latin typeface="Chalkduster" panose="03050602040202020205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Repérez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solidFill>
                  <a:srgbClr val="0055A0"/>
                </a:solidFill>
                <a:latin typeface="Chalkduster" panose="03050602040202020205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fr-FR" dirty="0">
                <a:solidFill>
                  <a:srgbClr val="0055A0"/>
                </a:solidFill>
                <a:effectLst/>
                <a:latin typeface="Chalkduster" panose="03050602040202020205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couleur de votre salle…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A537D147-4E4A-47EA-9DFC-20221CCAE3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674" y="3765682"/>
            <a:ext cx="3150319" cy="281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95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AC44F86-0DD5-4E41-AC9E-171210223007}"/>
              </a:ext>
            </a:extLst>
          </p:cNvPr>
          <p:cNvSpPr/>
          <p:nvPr/>
        </p:nvSpPr>
        <p:spPr>
          <a:xfrm>
            <a:off x="3544763" y="726282"/>
            <a:ext cx="655762" cy="59983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5ECC094F-FE6D-4FE7-B166-C96EA918D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0526" y="798516"/>
            <a:ext cx="7991476" cy="580732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F33104D-1295-428D-A296-5185577AE4C3}"/>
              </a:ext>
            </a:extLst>
          </p:cNvPr>
          <p:cNvSpPr/>
          <p:nvPr/>
        </p:nvSpPr>
        <p:spPr>
          <a:xfrm>
            <a:off x="0" y="6591300"/>
            <a:ext cx="12192000" cy="266700"/>
          </a:xfrm>
          <a:prstGeom prst="rect">
            <a:avLst/>
          </a:prstGeom>
          <a:solidFill>
            <a:srgbClr val="0055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15940D8-DD5F-47C9-BE4E-327B61397F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9786" y="5076824"/>
            <a:ext cx="1673614" cy="14192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05DE75B-72AB-473D-9C12-396E477C3F01}"/>
              </a:ext>
            </a:extLst>
          </p:cNvPr>
          <p:cNvSpPr/>
          <p:nvPr/>
        </p:nvSpPr>
        <p:spPr>
          <a:xfrm>
            <a:off x="0" y="-1"/>
            <a:ext cx="12192000" cy="769441"/>
          </a:xfrm>
          <a:prstGeom prst="rect">
            <a:avLst/>
          </a:prstGeom>
          <a:solidFill>
            <a:srgbClr val="0055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 : avec coin rogné 7">
            <a:extLst>
              <a:ext uri="{FF2B5EF4-FFF2-40B4-BE49-F238E27FC236}">
                <a16:creationId xmlns:a16="http://schemas.microsoft.com/office/drawing/2014/main" id="{00C9A874-1652-4F41-84F8-FCDD7FCF626F}"/>
              </a:ext>
            </a:extLst>
          </p:cNvPr>
          <p:cNvSpPr/>
          <p:nvPr/>
        </p:nvSpPr>
        <p:spPr>
          <a:xfrm flipV="1">
            <a:off x="0" y="166685"/>
            <a:ext cx="3743325" cy="1341741"/>
          </a:xfrm>
          <a:prstGeom prst="snip1Rect">
            <a:avLst/>
          </a:prstGeom>
          <a:solidFill>
            <a:srgbClr val="0055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07ECBDF-0FE2-49A7-9052-2BC02488C6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166686"/>
            <a:ext cx="3257550" cy="1234584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3399826E-415A-4833-B3F3-AF2EA3D9843E}"/>
              </a:ext>
            </a:extLst>
          </p:cNvPr>
          <p:cNvSpPr txBox="1"/>
          <p:nvPr/>
        </p:nvSpPr>
        <p:spPr>
          <a:xfrm>
            <a:off x="6790021" y="14537"/>
            <a:ext cx="5249579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L’université du Rotary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75A50211-FF2B-466A-9AC6-687FA54B9B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180137"/>
            <a:ext cx="1604689" cy="1544513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5E8B5E63-10B4-4600-B7F0-15BE76D9972A}"/>
              </a:ext>
            </a:extLst>
          </p:cNvPr>
          <p:cNvSpPr txBox="1"/>
          <p:nvPr/>
        </p:nvSpPr>
        <p:spPr>
          <a:xfrm>
            <a:off x="1928812" y="5828842"/>
            <a:ext cx="34480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055A0"/>
                </a:solidFill>
              </a:rPr>
              <a:t>SERVIR POUR </a:t>
            </a:r>
          </a:p>
          <a:p>
            <a:r>
              <a:rPr lang="fr-FR" b="1" dirty="0">
                <a:solidFill>
                  <a:srgbClr val="0055A0"/>
                </a:solidFill>
              </a:rPr>
              <a:t>CHANGER DES VIES</a:t>
            </a:r>
          </a:p>
        </p:txBody>
      </p:sp>
      <p:sp>
        <p:nvSpPr>
          <p:cNvPr id="14" name="Triangle rectangle 13">
            <a:extLst>
              <a:ext uri="{FF2B5EF4-FFF2-40B4-BE49-F238E27FC236}">
                <a16:creationId xmlns:a16="http://schemas.microsoft.com/office/drawing/2014/main" id="{C2267484-B4F9-4988-9475-1B3CD8FEB576}"/>
              </a:ext>
            </a:extLst>
          </p:cNvPr>
          <p:cNvSpPr/>
          <p:nvPr/>
        </p:nvSpPr>
        <p:spPr>
          <a:xfrm flipV="1">
            <a:off x="3533775" y="212227"/>
            <a:ext cx="1219200" cy="1285875"/>
          </a:xfrm>
          <a:prstGeom prst="rtTriangle">
            <a:avLst/>
          </a:prstGeom>
          <a:solidFill>
            <a:srgbClr val="0055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79125E1-5597-43ED-95F6-C4E04D0A8ACC}"/>
              </a:ext>
            </a:extLst>
          </p:cNvPr>
          <p:cNvSpPr txBox="1"/>
          <p:nvPr/>
        </p:nvSpPr>
        <p:spPr>
          <a:xfrm>
            <a:off x="156873" y="2870554"/>
            <a:ext cx="358645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b="1" dirty="0">
                <a:solidFill>
                  <a:srgbClr val="0055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RDV à 10H30 dans </a:t>
            </a:r>
          </a:p>
          <a:p>
            <a:r>
              <a:rPr lang="fr-FR" sz="3200" b="1" dirty="0">
                <a:solidFill>
                  <a:srgbClr val="0055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 salles d’ateliers </a:t>
            </a:r>
          </a:p>
          <a:p>
            <a:r>
              <a:rPr lang="fr-FR" sz="3200" b="1" dirty="0">
                <a:solidFill>
                  <a:srgbClr val="0055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 1</a:t>
            </a:r>
            <a:r>
              <a:rPr lang="fr-FR" sz="3200" b="1" baseline="30000" dirty="0">
                <a:solidFill>
                  <a:srgbClr val="0055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</a:t>
            </a:r>
            <a:r>
              <a:rPr lang="fr-FR" sz="3200" b="1" dirty="0">
                <a:solidFill>
                  <a:srgbClr val="0055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étage</a:t>
            </a:r>
            <a:endParaRPr lang="fr-FR" sz="3200" b="1" dirty="0">
              <a:solidFill>
                <a:srgbClr val="0055A0"/>
              </a:solidFill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5BCAAB9A-C656-4E5A-B484-D15CBB9C3AA4}"/>
              </a:ext>
            </a:extLst>
          </p:cNvPr>
          <p:cNvSpPr txBox="1"/>
          <p:nvPr/>
        </p:nvSpPr>
        <p:spPr>
          <a:xfrm>
            <a:off x="7938435" y="2935064"/>
            <a:ext cx="2075126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r-FR" sz="3600" b="1" dirty="0">
                <a:solidFill>
                  <a:schemeClr val="bg1"/>
                </a:solidFill>
                <a:effectLst/>
                <a:latin typeface="Anime Ace 2.0 BB" panose="0200050300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PAUSE</a:t>
            </a:r>
            <a:endParaRPr lang="fr-FR" sz="3600" b="1" dirty="0">
              <a:solidFill>
                <a:schemeClr val="bg1"/>
              </a:solidFill>
              <a:latin typeface="Anime Ace 2.0 BB" panose="02000503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79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822DC03-5F34-4C0D-8039-379D10EEEA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20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5DA019E-02FE-49AB-BF31-ED9514DF503A}"/>
              </a:ext>
            </a:extLst>
          </p:cNvPr>
          <p:cNvSpPr/>
          <p:nvPr/>
        </p:nvSpPr>
        <p:spPr>
          <a:xfrm rot="2470582">
            <a:off x="1475347" y="-188374"/>
            <a:ext cx="655762" cy="641734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 descr="Free and Easy to use Mobile Voting - live and video stream ...">
            <a:extLst>
              <a:ext uri="{FF2B5EF4-FFF2-40B4-BE49-F238E27FC236}">
                <a16:creationId xmlns:a16="http://schemas.microsoft.com/office/drawing/2014/main" id="{AB1F0C48-EA88-4DD5-B362-6C3F599CB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58557">
            <a:off x="994898" y="2380892"/>
            <a:ext cx="2696656" cy="509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F33104D-1295-428D-A296-5185577AE4C3}"/>
              </a:ext>
            </a:extLst>
          </p:cNvPr>
          <p:cNvSpPr/>
          <p:nvPr/>
        </p:nvSpPr>
        <p:spPr>
          <a:xfrm>
            <a:off x="0" y="6591300"/>
            <a:ext cx="12192000" cy="266700"/>
          </a:xfrm>
          <a:prstGeom prst="rect">
            <a:avLst/>
          </a:prstGeom>
          <a:solidFill>
            <a:srgbClr val="0055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5DE75B-72AB-473D-9C12-396E477C3F01}"/>
              </a:ext>
            </a:extLst>
          </p:cNvPr>
          <p:cNvSpPr/>
          <p:nvPr/>
        </p:nvSpPr>
        <p:spPr>
          <a:xfrm>
            <a:off x="0" y="-1"/>
            <a:ext cx="12192000" cy="769441"/>
          </a:xfrm>
          <a:prstGeom prst="rect">
            <a:avLst/>
          </a:prstGeom>
          <a:solidFill>
            <a:srgbClr val="0055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 : avec coin rogné 7">
            <a:extLst>
              <a:ext uri="{FF2B5EF4-FFF2-40B4-BE49-F238E27FC236}">
                <a16:creationId xmlns:a16="http://schemas.microsoft.com/office/drawing/2014/main" id="{00C9A874-1652-4F41-84F8-FCDD7FCF626F}"/>
              </a:ext>
            </a:extLst>
          </p:cNvPr>
          <p:cNvSpPr/>
          <p:nvPr/>
        </p:nvSpPr>
        <p:spPr>
          <a:xfrm flipV="1">
            <a:off x="0" y="166685"/>
            <a:ext cx="3743325" cy="1341741"/>
          </a:xfrm>
          <a:prstGeom prst="snip1Rect">
            <a:avLst/>
          </a:prstGeom>
          <a:solidFill>
            <a:srgbClr val="0055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07ECBDF-0FE2-49A7-9052-2BC02488C6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166686"/>
            <a:ext cx="3257550" cy="1234584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3399826E-415A-4833-B3F3-AF2EA3D9843E}"/>
              </a:ext>
            </a:extLst>
          </p:cNvPr>
          <p:cNvSpPr txBox="1"/>
          <p:nvPr/>
        </p:nvSpPr>
        <p:spPr>
          <a:xfrm>
            <a:off x="6790021" y="14537"/>
            <a:ext cx="5249579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L’université du Rotary</a:t>
            </a:r>
          </a:p>
        </p:txBody>
      </p:sp>
      <p:sp>
        <p:nvSpPr>
          <p:cNvPr id="14" name="Triangle rectangle 13">
            <a:extLst>
              <a:ext uri="{FF2B5EF4-FFF2-40B4-BE49-F238E27FC236}">
                <a16:creationId xmlns:a16="http://schemas.microsoft.com/office/drawing/2014/main" id="{C2267484-B4F9-4988-9475-1B3CD8FEB576}"/>
              </a:ext>
            </a:extLst>
          </p:cNvPr>
          <p:cNvSpPr/>
          <p:nvPr/>
        </p:nvSpPr>
        <p:spPr>
          <a:xfrm flipV="1">
            <a:off x="3533775" y="212227"/>
            <a:ext cx="1219200" cy="1285875"/>
          </a:xfrm>
          <a:prstGeom prst="rtTriangle">
            <a:avLst/>
          </a:prstGeom>
          <a:solidFill>
            <a:srgbClr val="0055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D791729-B0EB-4D83-B502-7DC7771F7566}"/>
              </a:ext>
            </a:extLst>
          </p:cNvPr>
          <p:cNvSpPr txBox="1"/>
          <p:nvPr/>
        </p:nvSpPr>
        <p:spPr>
          <a:xfrm>
            <a:off x="3990975" y="1115203"/>
            <a:ext cx="8296274" cy="4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300" b="1" dirty="0">
                <a:solidFill>
                  <a:srgbClr val="0055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SONDAGE :</a:t>
            </a:r>
            <a:endParaRPr lang="fr-FR" sz="2300" dirty="0">
              <a:solidFill>
                <a:srgbClr val="0055A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F3E9BE3C-E07F-416B-A37F-2302A8D36DF8}"/>
              </a:ext>
            </a:extLst>
          </p:cNvPr>
          <p:cNvSpPr txBox="1"/>
          <p:nvPr/>
        </p:nvSpPr>
        <p:spPr>
          <a:xfrm>
            <a:off x="3874294" y="3085760"/>
            <a:ext cx="61388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b="0" i="0" dirty="0">
                <a:solidFill>
                  <a:srgbClr val="333333"/>
                </a:solidFill>
                <a:effectLst/>
                <a:latin typeface="Poppins" panose="00000500000000000000" pitchFamily="2" charset="0"/>
              </a:rPr>
              <a:t>Votez sur </a:t>
            </a:r>
            <a:r>
              <a:rPr lang="fr-FR" sz="2400" b="0" i="0" u="none" strike="noStrike" dirty="0">
                <a:solidFill>
                  <a:srgbClr val="3498DB"/>
                </a:solidFill>
                <a:effectLst/>
                <a:latin typeface="Poppins" panose="00000500000000000000" pitchFamily="2" charset="0"/>
                <a:hlinkClick r:id="rId4"/>
              </a:rPr>
              <a:t>live.voxvote.com</a:t>
            </a:r>
            <a:r>
              <a:rPr lang="fr-FR" sz="2400" b="0" i="0" dirty="0">
                <a:solidFill>
                  <a:srgbClr val="333333"/>
                </a:solidFill>
                <a:effectLst/>
                <a:latin typeface="Poppins" panose="00000500000000000000" pitchFamily="2" charset="0"/>
              </a:rPr>
              <a:t>   </a:t>
            </a:r>
          </a:p>
          <a:p>
            <a:pPr algn="ctr"/>
            <a:r>
              <a:rPr lang="fr-FR" sz="2400" b="1" dirty="0">
                <a:solidFill>
                  <a:srgbClr val="333333"/>
                </a:solidFill>
                <a:latin typeface="Poppins" panose="00000500000000000000" pitchFamily="2" charset="0"/>
              </a:rPr>
              <a:t> Code</a:t>
            </a:r>
            <a:r>
              <a:rPr lang="fr-FR" sz="2400" b="1" i="0" dirty="0">
                <a:solidFill>
                  <a:srgbClr val="333333"/>
                </a:solidFill>
                <a:effectLst/>
                <a:latin typeface="Poppins" panose="00000500000000000000" pitchFamily="2" charset="0"/>
              </a:rPr>
              <a:t> : 164159</a:t>
            </a:r>
            <a:endParaRPr lang="fr-FR" sz="2400" b="0" i="0" dirty="0">
              <a:solidFill>
                <a:srgbClr val="333333"/>
              </a:solidFill>
              <a:effectLst/>
              <a:latin typeface="Poppins" panose="00000500000000000000" pitchFamily="2" charset="0"/>
            </a:endParaRPr>
          </a:p>
        </p:txBody>
      </p:sp>
      <p:pic>
        <p:nvPicPr>
          <p:cNvPr id="1028" name="Picture 4" descr="Explain">
            <a:extLst>
              <a:ext uri="{FF2B5EF4-FFF2-40B4-BE49-F238E27FC236}">
                <a16:creationId xmlns:a16="http://schemas.microsoft.com/office/drawing/2014/main" id="{46FF2FAB-2216-4FAF-91EA-50450C983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1156" y="2971800"/>
            <a:ext cx="25908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C951542C-A786-4A61-82FF-2BA4EE1D83F7}"/>
              </a:ext>
            </a:extLst>
          </p:cNvPr>
          <p:cNvSpPr txBox="1"/>
          <p:nvPr/>
        </p:nvSpPr>
        <p:spPr>
          <a:xfrm>
            <a:off x="3505200" y="1913765"/>
            <a:ext cx="85058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>
                <a:solidFill>
                  <a:srgbClr val="0055A0"/>
                </a:solidFill>
                <a:effectLst/>
                <a:latin typeface="Chalkduster" panose="0305060204020202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Aimerais-tu participer à une action professionnelle ?</a:t>
            </a:r>
          </a:p>
          <a:p>
            <a:r>
              <a:rPr lang="fr-FR" sz="1800" dirty="0">
                <a:solidFill>
                  <a:srgbClr val="0055A0"/>
                </a:solidFill>
                <a:effectLst/>
                <a:latin typeface="Chalkduster" panose="0305060204020202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(mentorat, accompagnement, carrefour des métiers...)</a:t>
            </a:r>
          </a:p>
        </p:txBody>
      </p:sp>
    </p:spTree>
    <p:extLst>
      <p:ext uri="{BB962C8B-B14F-4D97-AF65-F5344CB8AC3E}">
        <p14:creationId xmlns:p14="http://schemas.microsoft.com/office/powerpoint/2010/main" val="152545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463DF772-60E9-458C-8A34-067B74B76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9439"/>
            <a:ext cx="12192000" cy="609903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F33104D-1295-428D-A296-5185577AE4C3}"/>
              </a:ext>
            </a:extLst>
          </p:cNvPr>
          <p:cNvSpPr/>
          <p:nvPr/>
        </p:nvSpPr>
        <p:spPr>
          <a:xfrm>
            <a:off x="0" y="6591300"/>
            <a:ext cx="12192000" cy="266700"/>
          </a:xfrm>
          <a:prstGeom prst="rect">
            <a:avLst/>
          </a:prstGeom>
          <a:solidFill>
            <a:srgbClr val="0055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15940D8-DD5F-47C9-BE4E-327B61397F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9786" y="5076824"/>
            <a:ext cx="1673614" cy="14192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05DE75B-72AB-473D-9C12-396E477C3F01}"/>
              </a:ext>
            </a:extLst>
          </p:cNvPr>
          <p:cNvSpPr/>
          <p:nvPr/>
        </p:nvSpPr>
        <p:spPr>
          <a:xfrm>
            <a:off x="0" y="-1"/>
            <a:ext cx="12192000" cy="769441"/>
          </a:xfrm>
          <a:prstGeom prst="rect">
            <a:avLst/>
          </a:prstGeom>
          <a:solidFill>
            <a:srgbClr val="0055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 : avec coin rogné 7">
            <a:extLst>
              <a:ext uri="{FF2B5EF4-FFF2-40B4-BE49-F238E27FC236}">
                <a16:creationId xmlns:a16="http://schemas.microsoft.com/office/drawing/2014/main" id="{00C9A874-1652-4F41-84F8-FCDD7FCF626F}"/>
              </a:ext>
            </a:extLst>
          </p:cNvPr>
          <p:cNvSpPr/>
          <p:nvPr/>
        </p:nvSpPr>
        <p:spPr>
          <a:xfrm flipV="1">
            <a:off x="0" y="166685"/>
            <a:ext cx="3743325" cy="1341741"/>
          </a:xfrm>
          <a:prstGeom prst="snip1Rect">
            <a:avLst/>
          </a:prstGeom>
          <a:solidFill>
            <a:srgbClr val="0055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07ECBDF-0FE2-49A7-9052-2BC02488C6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166686"/>
            <a:ext cx="3257550" cy="1234584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3399826E-415A-4833-B3F3-AF2EA3D9843E}"/>
              </a:ext>
            </a:extLst>
          </p:cNvPr>
          <p:cNvSpPr txBox="1"/>
          <p:nvPr/>
        </p:nvSpPr>
        <p:spPr>
          <a:xfrm>
            <a:off x="6790021" y="14537"/>
            <a:ext cx="5249579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L’université du Rotary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75A50211-FF2B-466A-9AC6-687FA54B9B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180137"/>
            <a:ext cx="1604689" cy="1544513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5E8B5E63-10B4-4600-B7F0-15BE76D9972A}"/>
              </a:ext>
            </a:extLst>
          </p:cNvPr>
          <p:cNvSpPr txBox="1"/>
          <p:nvPr/>
        </p:nvSpPr>
        <p:spPr>
          <a:xfrm>
            <a:off x="1928812" y="5828842"/>
            <a:ext cx="34480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SERVIR POUR </a:t>
            </a:r>
          </a:p>
          <a:p>
            <a:r>
              <a:rPr lang="fr-FR" b="1" dirty="0">
                <a:solidFill>
                  <a:schemeClr val="bg1"/>
                </a:solidFill>
              </a:rPr>
              <a:t>CHANGER DES VIES</a:t>
            </a:r>
          </a:p>
        </p:txBody>
      </p:sp>
      <p:sp>
        <p:nvSpPr>
          <p:cNvPr id="14" name="Triangle rectangle 13">
            <a:extLst>
              <a:ext uri="{FF2B5EF4-FFF2-40B4-BE49-F238E27FC236}">
                <a16:creationId xmlns:a16="http://schemas.microsoft.com/office/drawing/2014/main" id="{C2267484-B4F9-4988-9475-1B3CD8FEB576}"/>
              </a:ext>
            </a:extLst>
          </p:cNvPr>
          <p:cNvSpPr/>
          <p:nvPr/>
        </p:nvSpPr>
        <p:spPr>
          <a:xfrm flipV="1">
            <a:off x="3533775" y="212227"/>
            <a:ext cx="1219200" cy="1285875"/>
          </a:xfrm>
          <a:prstGeom prst="rtTriangle">
            <a:avLst/>
          </a:prstGeom>
          <a:solidFill>
            <a:srgbClr val="0055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611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5DA019E-02FE-49AB-BF31-ED9514DF503A}"/>
              </a:ext>
            </a:extLst>
          </p:cNvPr>
          <p:cNvSpPr/>
          <p:nvPr/>
        </p:nvSpPr>
        <p:spPr>
          <a:xfrm rot="2470582">
            <a:off x="1475347" y="-188374"/>
            <a:ext cx="655762" cy="641734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 descr="Free and Easy to use Mobile Voting - live and video stream ...">
            <a:extLst>
              <a:ext uri="{FF2B5EF4-FFF2-40B4-BE49-F238E27FC236}">
                <a16:creationId xmlns:a16="http://schemas.microsoft.com/office/drawing/2014/main" id="{AB1F0C48-EA88-4DD5-B362-6C3F599CB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58557">
            <a:off x="994898" y="2380892"/>
            <a:ext cx="2696656" cy="509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F33104D-1295-428D-A296-5185577AE4C3}"/>
              </a:ext>
            </a:extLst>
          </p:cNvPr>
          <p:cNvSpPr/>
          <p:nvPr/>
        </p:nvSpPr>
        <p:spPr>
          <a:xfrm>
            <a:off x="0" y="6591300"/>
            <a:ext cx="12192000" cy="266700"/>
          </a:xfrm>
          <a:prstGeom prst="rect">
            <a:avLst/>
          </a:prstGeom>
          <a:solidFill>
            <a:srgbClr val="0055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5DE75B-72AB-473D-9C12-396E477C3F01}"/>
              </a:ext>
            </a:extLst>
          </p:cNvPr>
          <p:cNvSpPr/>
          <p:nvPr/>
        </p:nvSpPr>
        <p:spPr>
          <a:xfrm>
            <a:off x="0" y="-1"/>
            <a:ext cx="12192000" cy="769441"/>
          </a:xfrm>
          <a:prstGeom prst="rect">
            <a:avLst/>
          </a:prstGeom>
          <a:solidFill>
            <a:srgbClr val="0055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 : avec coin rogné 7">
            <a:extLst>
              <a:ext uri="{FF2B5EF4-FFF2-40B4-BE49-F238E27FC236}">
                <a16:creationId xmlns:a16="http://schemas.microsoft.com/office/drawing/2014/main" id="{00C9A874-1652-4F41-84F8-FCDD7FCF626F}"/>
              </a:ext>
            </a:extLst>
          </p:cNvPr>
          <p:cNvSpPr/>
          <p:nvPr/>
        </p:nvSpPr>
        <p:spPr>
          <a:xfrm flipV="1">
            <a:off x="0" y="166685"/>
            <a:ext cx="3743325" cy="1341741"/>
          </a:xfrm>
          <a:prstGeom prst="snip1Rect">
            <a:avLst/>
          </a:prstGeom>
          <a:solidFill>
            <a:srgbClr val="0055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07ECBDF-0FE2-49A7-9052-2BC02488C6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166686"/>
            <a:ext cx="3257550" cy="1234584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3399826E-415A-4833-B3F3-AF2EA3D9843E}"/>
              </a:ext>
            </a:extLst>
          </p:cNvPr>
          <p:cNvSpPr txBox="1"/>
          <p:nvPr/>
        </p:nvSpPr>
        <p:spPr>
          <a:xfrm>
            <a:off x="6790021" y="14537"/>
            <a:ext cx="5249579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L’université du Rotary</a:t>
            </a:r>
          </a:p>
        </p:txBody>
      </p:sp>
      <p:sp>
        <p:nvSpPr>
          <p:cNvPr id="14" name="Triangle rectangle 13">
            <a:extLst>
              <a:ext uri="{FF2B5EF4-FFF2-40B4-BE49-F238E27FC236}">
                <a16:creationId xmlns:a16="http://schemas.microsoft.com/office/drawing/2014/main" id="{C2267484-B4F9-4988-9475-1B3CD8FEB576}"/>
              </a:ext>
            </a:extLst>
          </p:cNvPr>
          <p:cNvSpPr/>
          <p:nvPr/>
        </p:nvSpPr>
        <p:spPr>
          <a:xfrm flipV="1">
            <a:off x="3533775" y="212227"/>
            <a:ext cx="1219200" cy="1285875"/>
          </a:xfrm>
          <a:prstGeom prst="rtTriangle">
            <a:avLst/>
          </a:prstGeom>
          <a:solidFill>
            <a:srgbClr val="0055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D791729-B0EB-4D83-B502-7DC7771F7566}"/>
              </a:ext>
            </a:extLst>
          </p:cNvPr>
          <p:cNvSpPr txBox="1"/>
          <p:nvPr/>
        </p:nvSpPr>
        <p:spPr>
          <a:xfrm>
            <a:off x="3990975" y="1115203"/>
            <a:ext cx="8296274" cy="4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300" b="1" dirty="0">
                <a:solidFill>
                  <a:srgbClr val="0055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SONDAGE :</a:t>
            </a:r>
            <a:endParaRPr lang="fr-FR" sz="2300" dirty="0">
              <a:solidFill>
                <a:srgbClr val="0055A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F3E9BE3C-E07F-416B-A37F-2302A8D36DF8}"/>
              </a:ext>
            </a:extLst>
          </p:cNvPr>
          <p:cNvSpPr txBox="1"/>
          <p:nvPr/>
        </p:nvSpPr>
        <p:spPr>
          <a:xfrm>
            <a:off x="3874294" y="3085760"/>
            <a:ext cx="61388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b="0" i="0" dirty="0">
                <a:solidFill>
                  <a:srgbClr val="333333"/>
                </a:solidFill>
                <a:effectLst/>
                <a:latin typeface="Poppins" panose="00000500000000000000" pitchFamily="2" charset="0"/>
              </a:rPr>
              <a:t>Votez sur </a:t>
            </a:r>
            <a:r>
              <a:rPr lang="fr-FR" sz="2400" b="0" i="0" u="none" strike="noStrike" dirty="0">
                <a:solidFill>
                  <a:srgbClr val="3498DB"/>
                </a:solidFill>
                <a:effectLst/>
                <a:latin typeface="Poppins" panose="00000500000000000000" pitchFamily="2" charset="0"/>
                <a:hlinkClick r:id="rId4"/>
              </a:rPr>
              <a:t>live.voxvote.com</a:t>
            </a:r>
            <a:r>
              <a:rPr lang="fr-FR" sz="2400" b="0" i="0" dirty="0">
                <a:solidFill>
                  <a:srgbClr val="333333"/>
                </a:solidFill>
                <a:effectLst/>
                <a:latin typeface="Poppins" panose="00000500000000000000" pitchFamily="2" charset="0"/>
              </a:rPr>
              <a:t>   </a:t>
            </a:r>
          </a:p>
          <a:p>
            <a:pPr algn="ctr"/>
            <a:r>
              <a:rPr lang="fr-FR" sz="2400" b="1" dirty="0">
                <a:solidFill>
                  <a:srgbClr val="333333"/>
                </a:solidFill>
                <a:latin typeface="Poppins" panose="00000500000000000000" pitchFamily="2" charset="0"/>
              </a:rPr>
              <a:t> Code</a:t>
            </a:r>
            <a:r>
              <a:rPr lang="fr-FR" sz="2400" b="1" i="0" dirty="0">
                <a:solidFill>
                  <a:srgbClr val="333333"/>
                </a:solidFill>
                <a:effectLst/>
                <a:latin typeface="Poppins" panose="00000500000000000000" pitchFamily="2" charset="0"/>
              </a:rPr>
              <a:t> : 164159</a:t>
            </a:r>
            <a:endParaRPr lang="fr-FR" sz="2400" b="0" i="0" dirty="0">
              <a:solidFill>
                <a:srgbClr val="333333"/>
              </a:solidFill>
              <a:effectLst/>
              <a:latin typeface="Poppins" panose="00000500000000000000" pitchFamily="2" charset="0"/>
            </a:endParaRPr>
          </a:p>
        </p:txBody>
      </p:sp>
      <p:pic>
        <p:nvPicPr>
          <p:cNvPr id="1028" name="Picture 4" descr="Explain">
            <a:extLst>
              <a:ext uri="{FF2B5EF4-FFF2-40B4-BE49-F238E27FC236}">
                <a16:creationId xmlns:a16="http://schemas.microsoft.com/office/drawing/2014/main" id="{46FF2FAB-2216-4FAF-91EA-50450C983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1156" y="2971800"/>
            <a:ext cx="25908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C951542C-A786-4A61-82FF-2BA4EE1D83F7}"/>
              </a:ext>
            </a:extLst>
          </p:cNvPr>
          <p:cNvSpPr txBox="1"/>
          <p:nvPr/>
        </p:nvSpPr>
        <p:spPr>
          <a:xfrm>
            <a:off x="3874294" y="1887407"/>
            <a:ext cx="81653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>
                <a:solidFill>
                  <a:srgbClr val="0055A0"/>
                </a:solidFill>
                <a:effectLst/>
                <a:latin typeface="Chalkduster" panose="0305060204020202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Aimerais-tu participer à une action professionnelle ?</a:t>
            </a:r>
          </a:p>
          <a:p>
            <a:r>
              <a:rPr lang="fr-FR" sz="1800" dirty="0">
                <a:solidFill>
                  <a:srgbClr val="0055A0"/>
                </a:solidFill>
                <a:effectLst/>
                <a:latin typeface="Chalkduster" panose="0305060204020202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(mentorat, accompagnement, carrefour des métiers...)</a:t>
            </a:r>
          </a:p>
        </p:txBody>
      </p:sp>
    </p:spTree>
    <p:extLst>
      <p:ext uri="{BB962C8B-B14F-4D97-AF65-F5344CB8AC3E}">
        <p14:creationId xmlns:p14="http://schemas.microsoft.com/office/powerpoint/2010/main" val="320688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BB2FDD16-F648-40DB-9E8B-5057AF838E2D}"/>
              </a:ext>
            </a:extLst>
          </p:cNvPr>
          <p:cNvSpPr/>
          <p:nvPr/>
        </p:nvSpPr>
        <p:spPr>
          <a:xfrm rot="2470582">
            <a:off x="1475347" y="-188374"/>
            <a:ext cx="655762" cy="641734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F33104D-1295-428D-A296-5185577AE4C3}"/>
              </a:ext>
            </a:extLst>
          </p:cNvPr>
          <p:cNvSpPr/>
          <p:nvPr/>
        </p:nvSpPr>
        <p:spPr>
          <a:xfrm>
            <a:off x="0" y="6591300"/>
            <a:ext cx="12192000" cy="266700"/>
          </a:xfrm>
          <a:prstGeom prst="rect">
            <a:avLst/>
          </a:prstGeom>
          <a:solidFill>
            <a:srgbClr val="0055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5DE75B-72AB-473D-9C12-396E477C3F01}"/>
              </a:ext>
            </a:extLst>
          </p:cNvPr>
          <p:cNvSpPr/>
          <p:nvPr/>
        </p:nvSpPr>
        <p:spPr>
          <a:xfrm>
            <a:off x="0" y="-1"/>
            <a:ext cx="12192000" cy="769441"/>
          </a:xfrm>
          <a:prstGeom prst="rect">
            <a:avLst/>
          </a:prstGeom>
          <a:solidFill>
            <a:srgbClr val="0055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 : avec coin rogné 7">
            <a:extLst>
              <a:ext uri="{FF2B5EF4-FFF2-40B4-BE49-F238E27FC236}">
                <a16:creationId xmlns:a16="http://schemas.microsoft.com/office/drawing/2014/main" id="{00C9A874-1652-4F41-84F8-FCDD7FCF626F}"/>
              </a:ext>
            </a:extLst>
          </p:cNvPr>
          <p:cNvSpPr/>
          <p:nvPr/>
        </p:nvSpPr>
        <p:spPr>
          <a:xfrm flipV="1">
            <a:off x="0" y="166685"/>
            <a:ext cx="3743325" cy="1341741"/>
          </a:xfrm>
          <a:prstGeom prst="snip1Rect">
            <a:avLst/>
          </a:prstGeom>
          <a:solidFill>
            <a:srgbClr val="0055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07ECBDF-0FE2-49A7-9052-2BC02488C6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166686"/>
            <a:ext cx="3257550" cy="1234584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3399826E-415A-4833-B3F3-AF2EA3D9843E}"/>
              </a:ext>
            </a:extLst>
          </p:cNvPr>
          <p:cNvSpPr txBox="1"/>
          <p:nvPr/>
        </p:nvSpPr>
        <p:spPr>
          <a:xfrm>
            <a:off x="6790021" y="14537"/>
            <a:ext cx="5249579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L’université du Rotary</a:t>
            </a:r>
          </a:p>
        </p:txBody>
      </p:sp>
      <p:sp>
        <p:nvSpPr>
          <p:cNvPr id="14" name="Triangle rectangle 13">
            <a:extLst>
              <a:ext uri="{FF2B5EF4-FFF2-40B4-BE49-F238E27FC236}">
                <a16:creationId xmlns:a16="http://schemas.microsoft.com/office/drawing/2014/main" id="{C2267484-B4F9-4988-9475-1B3CD8FEB576}"/>
              </a:ext>
            </a:extLst>
          </p:cNvPr>
          <p:cNvSpPr/>
          <p:nvPr/>
        </p:nvSpPr>
        <p:spPr>
          <a:xfrm flipV="1">
            <a:off x="3533775" y="212227"/>
            <a:ext cx="1219200" cy="1285875"/>
          </a:xfrm>
          <a:prstGeom prst="rtTriangle">
            <a:avLst/>
          </a:prstGeom>
          <a:solidFill>
            <a:srgbClr val="0055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Image 15" title="GROUPE DE JEUNES ACCOMPAGNE PAR LA MISSION LOCALE DU PAYS DE VANNES">
            <a:extLst>
              <a:ext uri="{FF2B5EF4-FFF2-40B4-BE49-F238E27FC236}">
                <a16:creationId xmlns:a16="http://schemas.microsoft.com/office/drawing/2014/main" id="{9C8A77B5-8BE5-4F9F-B08D-0C3A7EB590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79"/>
          <a:stretch>
            <a:fillRect/>
          </a:stretch>
        </p:blipFill>
        <p:spPr>
          <a:xfrm>
            <a:off x="-14288" y="1906655"/>
            <a:ext cx="3533775" cy="2297626"/>
          </a:xfrm>
          <a:prstGeom prst="rect">
            <a:avLst/>
          </a:prstGeom>
        </p:spPr>
      </p:pic>
      <p:pic>
        <p:nvPicPr>
          <p:cNvPr id="17" name="Image 16" descr="Une image contenant texte&#10;&#10;Description générée automatiquement">
            <a:extLst>
              <a:ext uri="{FF2B5EF4-FFF2-40B4-BE49-F238E27FC236}">
                <a16:creationId xmlns:a16="http://schemas.microsoft.com/office/drawing/2014/main" id="{05220198-5C65-41A2-9D07-8C735EF7E1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7375" y="4745067"/>
            <a:ext cx="1647825" cy="88802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E345535-6046-46DF-882D-6B20AAF035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263173"/>
            <a:ext cx="1571625" cy="2328128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C930E763-9150-4208-AE29-384BC4198D18}"/>
              </a:ext>
            </a:extLst>
          </p:cNvPr>
          <p:cNvSpPr txBox="1"/>
          <p:nvPr/>
        </p:nvSpPr>
        <p:spPr>
          <a:xfrm>
            <a:off x="4133850" y="974882"/>
            <a:ext cx="61388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b="0" i="0" dirty="0">
                <a:solidFill>
                  <a:srgbClr val="0055A0"/>
                </a:solidFill>
                <a:effectLst/>
                <a:latin typeface="Berlin Sans FB Demi" panose="020E0802020502020306" pitchFamily="34" charset="0"/>
              </a:rPr>
              <a:t>"Coup de pouce Jeunes"</a:t>
            </a:r>
            <a:endParaRPr lang="fr-FR" sz="2800" dirty="0">
              <a:solidFill>
                <a:srgbClr val="0055A0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15940D8-DD5F-47C9-BE4E-327B61397F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9786" y="5076824"/>
            <a:ext cx="1673614" cy="1419225"/>
          </a:xfrm>
          <a:prstGeom prst="rect">
            <a:avLst/>
          </a:prstGeom>
        </p:spPr>
      </p:pic>
      <p:pic>
        <p:nvPicPr>
          <p:cNvPr id="3" name="Média en ligne 2" title="Présentation de  Coup de Pouce Jeunes">
            <a:hlinkClick r:id="" action="ppaction://media"/>
            <a:extLst>
              <a:ext uri="{FF2B5EF4-FFF2-40B4-BE49-F238E27FC236}">
                <a16:creationId xmlns:a16="http://schemas.microsoft.com/office/drawing/2014/main" id="{E7042784-1064-466E-87DF-61A358DDB39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3519487" y="1498102"/>
            <a:ext cx="8672513" cy="489997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3CCA2BB1-8F4E-4BAB-B327-498C8F0B518E}"/>
              </a:ext>
            </a:extLst>
          </p:cNvPr>
          <p:cNvSpPr txBox="1"/>
          <p:nvPr/>
        </p:nvSpPr>
        <p:spPr>
          <a:xfrm>
            <a:off x="3533775" y="5303589"/>
            <a:ext cx="2667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Jean-Pierre Ripoll</a:t>
            </a:r>
          </a:p>
          <a:p>
            <a:r>
              <a:rPr lang="fr-FR" sz="1600" dirty="0">
                <a:solidFill>
                  <a:schemeClr val="bg1"/>
                </a:solidFill>
                <a:latin typeface="arial" panose="020B0604020202020204" pitchFamily="34" charset="0"/>
              </a:rPr>
              <a:t>RC Vannes</a:t>
            </a:r>
            <a:endParaRPr lang="fr-FR" sz="1600" dirty="0">
              <a:solidFill>
                <a:schemeClr val="bg1"/>
              </a:solidFill>
            </a:endParaRPr>
          </a:p>
          <a:p>
            <a:r>
              <a:rPr lang="fr-FR" sz="1600" b="0" i="0" dirty="0">
                <a:solidFill>
                  <a:schemeClr val="bg1"/>
                </a:solidFill>
                <a:effectLst/>
                <a:latin typeface="Roboto" panose="02000000000000000000" pitchFamily="2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ajp.ripoll@gmail.com</a:t>
            </a:r>
            <a:r>
              <a:rPr lang="fr-FR" sz="16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</a:p>
          <a:p>
            <a:r>
              <a:rPr lang="fr-FR" sz="16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06 27 63 52 73</a:t>
            </a:r>
            <a:endParaRPr lang="fr-FR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39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74B90BD2-35AE-413D-BD3D-962513C057ED}"/>
              </a:ext>
            </a:extLst>
          </p:cNvPr>
          <p:cNvSpPr/>
          <p:nvPr/>
        </p:nvSpPr>
        <p:spPr>
          <a:xfrm rot="2470582">
            <a:off x="1475347" y="-188374"/>
            <a:ext cx="655762" cy="641734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F33104D-1295-428D-A296-5185577AE4C3}"/>
              </a:ext>
            </a:extLst>
          </p:cNvPr>
          <p:cNvSpPr/>
          <p:nvPr/>
        </p:nvSpPr>
        <p:spPr>
          <a:xfrm>
            <a:off x="0" y="6591300"/>
            <a:ext cx="12192000" cy="266700"/>
          </a:xfrm>
          <a:prstGeom prst="rect">
            <a:avLst/>
          </a:prstGeom>
          <a:solidFill>
            <a:srgbClr val="0055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15940D8-DD5F-47C9-BE4E-327B61397F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9786" y="5076824"/>
            <a:ext cx="1673614" cy="14192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05DE75B-72AB-473D-9C12-396E477C3F01}"/>
              </a:ext>
            </a:extLst>
          </p:cNvPr>
          <p:cNvSpPr/>
          <p:nvPr/>
        </p:nvSpPr>
        <p:spPr>
          <a:xfrm>
            <a:off x="0" y="-1"/>
            <a:ext cx="12192000" cy="769441"/>
          </a:xfrm>
          <a:prstGeom prst="rect">
            <a:avLst/>
          </a:prstGeom>
          <a:solidFill>
            <a:srgbClr val="0055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 : avec coin rogné 7">
            <a:extLst>
              <a:ext uri="{FF2B5EF4-FFF2-40B4-BE49-F238E27FC236}">
                <a16:creationId xmlns:a16="http://schemas.microsoft.com/office/drawing/2014/main" id="{00C9A874-1652-4F41-84F8-FCDD7FCF626F}"/>
              </a:ext>
            </a:extLst>
          </p:cNvPr>
          <p:cNvSpPr/>
          <p:nvPr/>
        </p:nvSpPr>
        <p:spPr>
          <a:xfrm flipV="1">
            <a:off x="0" y="166685"/>
            <a:ext cx="3743325" cy="1341741"/>
          </a:xfrm>
          <a:prstGeom prst="snip1Rect">
            <a:avLst/>
          </a:prstGeom>
          <a:solidFill>
            <a:srgbClr val="0055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07ECBDF-0FE2-49A7-9052-2BC02488C6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166686"/>
            <a:ext cx="3257550" cy="1234584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3399826E-415A-4833-B3F3-AF2EA3D9843E}"/>
              </a:ext>
            </a:extLst>
          </p:cNvPr>
          <p:cNvSpPr txBox="1"/>
          <p:nvPr/>
        </p:nvSpPr>
        <p:spPr>
          <a:xfrm>
            <a:off x="6790021" y="14537"/>
            <a:ext cx="5249579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L’université du Rotary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75A50211-FF2B-466A-9AC6-687FA54B9B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180137"/>
            <a:ext cx="1604689" cy="1544513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5E8B5E63-10B4-4600-B7F0-15BE76D9972A}"/>
              </a:ext>
            </a:extLst>
          </p:cNvPr>
          <p:cNvSpPr txBox="1"/>
          <p:nvPr/>
        </p:nvSpPr>
        <p:spPr>
          <a:xfrm>
            <a:off x="1928812" y="5828842"/>
            <a:ext cx="34480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055A0"/>
                </a:solidFill>
              </a:rPr>
              <a:t>SERVIR POUR </a:t>
            </a:r>
          </a:p>
          <a:p>
            <a:r>
              <a:rPr lang="fr-FR" b="1" dirty="0">
                <a:solidFill>
                  <a:srgbClr val="0055A0"/>
                </a:solidFill>
              </a:rPr>
              <a:t>CHANGER DES VIES</a:t>
            </a:r>
          </a:p>
        </p:txBody>
      </p:sp>
      <p:sp>
        <p:nvSpPr>
          <p:cNvPr id="14" name="Triangle rectangle 13">
            <a:extLst>
              <a:ext uri="{FF2B5EF4-FFF2-40B4-BE49-F238E27FC236}">
                <a16:creationId xmlns:a16="http://schemas.microsoft.com/office/drawing/2014/main" id="{C2267484-B4F9-4988-9475-1B3CD8FEB576}"/>
              </a:ext>
            </a:extLst>
          </p:cNvPr>
          <p:cNvSpPr/>
          <p:nvPr/>
        </p:nvSpPr>
        <p:spPr>
          <a:xfrm flipV="1">
            <a:off x="3533775" y="212227"/>
            <a:ext cx="1219200" cy="1285875"/>
          </a:xfrm>
          <a:prstGeom prst="rtTriangle">
            <a:avLst/>
          </a:prstGeom>
          <a:solidFill>
            <a:srgbClr val="0055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3D71020C-B152-4F96-86A4-49E2A0A8D4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523" y="2194501"/>
            <a:ext cx="3162477" cy="2263932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19A6BF37-75B2-498E-87EF-5062220C50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0243" y="2196480"/>
            <a:ext cx="4615027" cy="2265512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A2C3E939-7F59-466E-BAA5-FD291920390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9748" y="2196480"/>
            <a:ext cx="4615026" cy="2265510"/>
          </a:xfrm>
          <a:prstGeom prst="rect">
            <a:avLst/>
          </a:prstGeom>
        </p:spPr>
      </p:pic>
      <p:sp>
        <p:nvSpPr>
          <p:cNvPr id="17" name="Titre 1">
            <a:extLst>
              <a:ext uri="{FF2B5EF4-FFF2-40B4-BE49-F238E27FC236}">
                <a16:creationId xmlns:a16="http://schemas.microsoft.com/office/drawing/2014/main" id="{698E1D18-7084-4809-B2C5-F6AF0A3E8DA4}"/>
              </a:ext>
            </a:extLst>
          </p:cNvPr>
          <p:cNvSpPr txBox="1">
            <a:spLocks/>
          </p:cNvSpPr>
          <p:nvPr/>
        </p:nvSpPr>
        <p:spPr bwMode="auto">
          <a:xfrm rot="10800000" flipV="1">
            <a:off x="19274" y="4166800"/>
            <a:ext cx="1618611" cy="281006"/>
          </a:xfrm>
          <a:prstGeom prst="rect">
            <a:avLst/>
          </a:prstGeom>
          <a:solidFill>
            <a:srgbClr val="C5FAB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hangingPunct="1">
              <a:defRPr/>
            </a:pPr>
            <a:r>
              <a:rPr lang="fr-FR" sz="2400" b="1" kern="1200" dirty="0">
                <a:solidFill>
                  <a:srgbClr val="002060"/>
                </a:solidFill>
                <a:latin typeface="Arial" charset="0"/>
                <a:cs typeface="Arial" charset="0"/>
              </a:rPr>
              <a:t>CV</a:t>
            </a:r>
            <a:endParaRPr lang="fr-FR" sz="2400" kern="1200" dirty="0">
              <a:solidFill>
                <a:srgbClr val="002060"/>
              </a:solidFill>
            </a:endParaRPr>
          </a:p>
        </p:txBody>
      </p:sp>
      <p:sp>
        <p:nvSpPr>
          <p:cNvPr id="18" name="Titre 1">
            <a:extLst>
              <a:ext uri="{FF2B5EF4-FFF2-40B4-BE49-F238E27FC236}">
                <a16:creationId xmlns:a16="http://schemas.microsoft.com/office/drawing/2014/main" id="{FAA8457B-EA3B-4491-AE6E-F4A3EA8BC9C3}"/>
              </a:ext>
            </a:extLst>
          </p:cNvPr>
          <p:cNvSpPr txBox="1">
            <a:spLocks/>
          </p:cNvSpPr>
          <p:nvPr/>
        </p:nvSpPr>
        <p:spPr bwMode="auto">
          <a:xfrm rot="10800000" flipV="1">
            <a:off x="4625390" y="4183833"/>
            <a:ext cx="1618611" cy="281006"/>
          </a:xfrm>
          <a:prstGeom prst="rect">
            <a:avLst/>
          </a:prstGeom>
          <a:solidFill>
            <a:srgbClr val="C5FAB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hangingPunct="1">
              <a:defRPr/>
            </a:pPr>
            <a:r>
              <a:rPr lang="fr-FR" sz="2400" b="1" kern="1200" dirty="0">
                <a:solidFill>
                  <a:srgbClr val="002060"/>
                </a:solidFill>
                <a:latin typeface="Arial" charset="0"/>
                <a:cs typeface="Arial" charset="0"/>
              </a:rPr>
              <a:t>LM</a:t>
            </a:r>
            <a:endParaRPr lang="fr-FR" sz="2400" kern="1200" dirty="0">
              <a:solidFill>
                <a:srgbClr val="002060"/>
              </a:solidFill>
            </a:endParaRPr>
          </a:p>
        </p:txBody>
      </p:sp>
      <p:sp>
        <p:nvSpPr>
          <p:cNvPr id="19" name="Titre 1">
            <a:extLst>
              <a:ext uri="{FF2B5EF4-FFF2-40B4-BE49-F238E27FC236}">
                <a16:creationId xmlns:a16="http://schemas.microsoft.com/office/drawing/2014/main" id="{22F2BB9E-8F1C-4D1A-9681-A39D478687F0}"/>
              </a:ext>
            </a:extLst>
          </p:cNvPr>
          <p:cNvSpPr txBox="1">
            <a:spLocks/>
          </p:cNvSpPr>
          <p:nvPr/>
        </p:nvSpPr>
        <p:spPr bwMode="auto">
          <a:xfrm rot="10800000" flipV="1">
            <a:off x="9130345" y="4144554"/>
            <a:ext cx="1618611" cy="281006"/>
          </a:xfrm>
          <a:prstGeom prst="rect">
            <a:avLst/>
          </a:prstGeom>
          <a:solidFill>
            <a:srgbClr val="C5FAB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hangingPunct="1">
              <a:defRPr/>
            </a:pPr>
            <a:r>
              <a:rPr lang="fr-FR" sz="2400" b="1" dirty="0">
                <a:solidFill>
                  <a:srgbClr val="002060"/>
                </a:solidFill>
                <a:latin typeface="Arial" charset="0"/>
                <a:cs typeface="Arial" charset="0"/>
              </a:rPr>
              <a:t>Entretien</a:t>
            </a:r>
            <a:endParaRPr lang="fr-FR" sz="2400" kern="1200" dirty="0">
              <a:solidFill>
                <a:srgbClr val="002060"/>
              </a:solidFill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A25B30D4-A673-4396-A2F1-8AF90F95C85C}"/>
              </a:ext>
            </a:extLst>
          </p:cNvPr>
          <p:cNvSpPr txBox="1"/>
          <p:nvPr/>
        </p:nvSpPr>
        <p:spPr>
          <a:xfrm>
            <a:off x="1928812" y="6549509"/>
            <a:ext cx="69437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Alain Blais     </a:t>
            </a:r>
            <a:r>
              <a:rPr lang="fr-FR" b="0" i="0" u="none" strike="noStrike" dirty="0">
                <a:solidFill>
                  <a:schemeClr val="bg1"/>
                </a:solidFill>
                <a:effectLst/>
                <a:latin typeface="URW Geometric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alain.blais35@gmail.com</a:t>
            </a:r>
            <a:r>
              <a:rPr lang="fr-FR" b="0" i="0" u="none" strike="noStrike" dirty="0">
                <a:solidFill>
                  <a:schemeClr val="bg1"/>
                </a:solidFill>
                <a:effectLst/>
                <a:latin typeface="URW Geometric"/>
              </a:rPr>
              <a:t>    RC Rennes Du Guesclin 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47490BA-CB0E-4B04-A778-8D82C41E9E69}"/>
              </a:ext>
            </a:extLst>
          </p:cNvPr>
          <p:cNvSpPr txBox="1"/>
          <p:nvPr/>
        </p:nvSpPr>
        <p:spPr>
          <a:xfrm>
            <a:off x="28575" y="1217432"/>
            <a:ext cx="1187091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fr-FR" sz="2800" dirty="0">
                <a:solidFill>
                  <a:srgbClr val="0055A0"/>
                </a:solidFill>
                <a:latin typeface="Berlin Sans FB Demi" panose="020E0802020502020306" pitchFamily="34" charset="0"/>
              </a:rPr>
            </a:br>
            <a:r>
              <a:rPr lang="fr-FR" sz="2800" b="0" i="0" dirty="0">
                <a:solidFill>
                  <a:srgbClr val="0055A0"/>
                </a:solidFill>
                <a:effectLst/>
                <a:latin typeface="Berlin Sans FB Demi" panose="020E0802020502020306" pitchFamily="34" charset="0"/>
              </a:rPr>
              <a:t>« Comment répondre à une offre d’emploi et se préparer à l’entretien »</a:t>
            </a:r>
            <a:endParaRPr lang="fr-FR" sz="2800" dirty="0">
              <a:solidFill>
                <a:srgbClr val="0055A0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441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DB4032E-7616-40B5-B0E5-04EAD9F323DC}"/>
              </a:ext>
            </a:extLst>
          </p:cNvPr>
          <p:cNvSpPr/>
          <p:nvPr/>
        </p:nvSpPr>
        <p:spPr>
          <a:xfrm>
            <a:off x="3600183" y="726282"/>
            <a:ext cx="655762" cy="54257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F33104D-1295-428D-A296-5185577AE4C3}"/>
              </a:ext>
            </a:extLst>
          </p:cNvPr>
          <p:cNvSpPr/>
          <p:nvPr/>
        </p:nvSpPr>
        <p:spPr>
          <a:xfrm>
            <a:off x="0" y="6591300"/>
            <a:ext cx="12192000" cy="266700"/>
          </a:xfrm>
          <a:prstGeom prst="rect">
            <a:avLst/>
          </a:prstGeom>
          <a:solidFill>
            <a:srgbClr val="0055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15940D8-DD5F-47C9-BE4E-327B61397F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9786" y="5076824"/>
            <a:ext cx="1673614" cy="14192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05DE75B-72AB-473D-9C12-396E477C3F01}"/>
              </a:ext>
            </a:extLst>
          </p:cNvPr>
          <p:cNvSpPr/>
          <p:nvPr/>
        </p:nvSpPr>
        <p:spPr>
          <a:xfrm>
            <a:off x="0" y="-1"/>
            <a:ext cx="12192000" cy="769441"/>
          </a:xfrm>
          <a:prstGeom prst="rect">
            <a:avLst/>
          </a:prstGeom>
          <a:solidFill>
            <a:srgbClr val="0055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 : avec coin rogné 7">
            <a:extLst>
              <a:ext uri="{FF2B5EF4-FFF2-40B4-BE49-F238E27FC236}">
                <a16:creationId xmlns:a16="http://schemas.microsoft.com/office/drawing/2014/main" id="{00C9A874-1652-4F41-84F8-FCDD7FCF626F}"/>
              </a:ext>
            </a:extLst>
          </p:cNvPr>
          <p:cNvSpPr/>
          <p:nvPr/>
        </p:nvSpPr>
        <p:spPr>
          <a:xfrm flipV="1">
            <a:off x="0" y="166685"/>
            <a:ext cx="3743325" cy="1341741"/>
          </a:xfrm>
          <a:prstGeom prst="snip1Rect">
            <a:avLst/>
          </a:prstGeom>
          <a:solidFill>
            <a:srgbClr val="0055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07ECBDF-0FE2-49A7-9052-2BC02488C6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166686"/>
            <a:ext cx="3257550" cy="1234584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3399826E-415A-4833-B3F3-AF2EA3D9843E}"/>
              </a:ext>
            </a:extLst>
          </p:cNvPr>
          <p:cNvSpPr txBox="1"/>
          <p:nvPr/>
        </p:nvSpPr>
        <p:spPr>
          <a:xfrm>
            <a:off x="6790021" y="14537"/>
            <a:ext cx="5249579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L’université du Rotary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75A50211-FF2B-466A-9AC6-687FA54B9B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180137"/>
            <a:ext cx="1604689" cy="1544513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5E8B5E63-10B4-4600-B7F0-15BE76D9972A}"/>
              </a:ext>
            </a:extLst>
          </p:cNvPr>
          <p:cNvSpPr txBox="1"/>
          <p:nvPr/>
        </p:nvSpPr>
        <p:spPr>
          <a:xfrm>
            <a:off x="1928812" y="5828842"/>
            <a:ext cx="34480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055A0"/>
                </a:solidFill>
              </a:rPr>
              <a:t>SERVIR POUR </a:t>
            </a:r>
          </a:p>
          <a:p>
            <a:r>
              <a:rPr lang="fr-FR" b="1" dirty="0">
                <a:solidFill>
                  <a:srgbClr val="0055A0"/>
                </a:solidFill>
              </a:rPr>
              <a:t>CHANGER DES VIES</a:t>
            </a:r>
          </a:p>
        </p:txBody>
      </p:sp>
      <p:sp>
        <p:nvSpPr>
          <p:cNvPr id="14" name="Triangle rectangle 13">
            <a:extLst>
              <a:ext uri="{FF2B5EF4-FFF2-40B4-BE49-F238E27FC236}">
                <a16:creationId xmlns:a16="http://schemas.microsoft.com/office/drawing/2014/main" id="{C2267484-B4F9-4988-9475-1B3CD8FEB576}"/>
              </a:ext>
            </a:extLst>
          </p:cNvPr>
          <p:cNvSpPr/>
          <p:nvPr/>
        </p:nvSpPr>
        <p:spPr>
          <a:xfrm flipV="1">
            <a:off x="3533775" y="212227"/>
            <a:ext cx="1219200" cy="1285875"/>
          </a:xfrm>
          <a:prstGeom prst="rtTriangle">
            <a:avLst/>
          </a:prstGeom>
          <a:solidFill>
            <a:srgbClr val="0055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EF54A814-976E-4227-9241-02E76FA278A1}"/>
              </a:ext>
            </a:extLst>
          </p:cNvPr>
          <p:cNvSpPr txBox="1"/>
          <p:nvPr/>
        </p:nvSpPr>
        <p:spPr>
          <a:xfrm>
            <a:off x="1928812" y="6539984"/>
            <a:ext cx="83609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arial" panose="020B0604020202020204" pitchFamily="34" charset="0"/>
              </a:rPr>
              <a:t>Christian </a:t>
            </a:r>
            <a:r>
              <a:rPr lang="fr-FR" dirty="0" err="1">
                <a:solidFill>
                  <a:schemeClr val="bg1"/>
                </a:solidFill>
                <a:latin typeface="arial" panose="020B0604020202020204" pitchFamily="34" charset="0"/>
              </a:rPr>
              <a:t>Corbe</a:t>
            </a:r>
            <a:r>
              <a:rPr lang="fr-FR" dirty="0">
                <a:solidFill>
                  <a:schemeClr val="bg1"/>
                </a:solidFill>
                <a:latin typeface="arial" panose="020B0604020202020204" pitchFamily="34" charset="0"/>
              </a:rPr>
              <a:t>  christiancorbe62@gmail.com  </a:t>
            </a:r>
            <a:r>
              <a:rPr lang="fr-FR" b="0" i="0" dirty="0">
                <a:solidFill>
                  <a:schemeClr val="bg1"/>
                </a:solidFill>
                <a:effectLst/>
                <a:latin typeface="URW Geometric"/>
              </a:rPr>
              <a:t>RC Rennes Brocéliande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CBA4A3B4-3A09-4C7C-9051-60DFF60D10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2356" y="781289"/>
            <a:ext cx="4034394" cy="5368767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AE757E84-E24E-4A6D-A3A2-AB224623DEA8}"/>
              </a:ext>
            </a:extLst>
          </p:cNvPr>
          <p:cNvSpPr txBox="1"/>
          <p:nvPr/>
        </p:nvSpPr>
        <p:spPr>
          <a:xfrm>
            <a:off x="0" y="1675112"/>
            <a:ext cx="613886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rgbClr val="0055A0"/>
                </a:solidFill>
                <a:latin typeface="arial" panose="020B0604020202020204" pitchFamily="34" charset="0"/>
              </a:rPr>
              <a:t>Concours :</a:t>
            </a:r>
          </a:p>
          <a:p>
            <a:r>
              <a:rPr lang="fr-FR" sz="2800" b="1" dirty="0">
                <a:solidFill>
                  <a:srgbClr val="0055A0"/>
                </a:solidFill>
                <a:latin typeface="Berlin Sans FB Demi" panose="020E0802020502020306" pitchFamily="34" charset="0"/>
              </a:rPr>
              <a:t>« Une tête &amp; 2 mains »</a:t>
            </a:r>
          </a:p>
        </p:txBody>
      </p:sp>
    </p:spTree>
    <p:extLst>
      <p:ext uri="{BB962C8B-B14F-4D97-AF65-F5344CB8AC3E}">
        <p14:creationId xmlns:p14="http://schemas.microsoft.com/office/powerpoint/2010/main" val="397211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EFAC4EC-1DAA-4B04-9ABB-3642D824A6E3}"/>
              </a:ext>
            </a:extLst>
          </p:cNvPr>
          <p:cNvSpPr/>
          <p:nvPr/>
        </p:nvSpPr>
        <p:spPr>
          <a:xfrm rot="2470582">
            <a:off x="1475347" y="-188374"/>
            <a:ext cx="655762" cy="641734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F33104D-1295-428D-A296-5185577AE4C3}"/>
              </a:ext>
            </a:extLst>
          </p:cNvPr>
          <p:cNvSpPr/>
          <p:nvPr/>
        </p:nvSpPr>
        <p:spPr>
          <a:xfrm>
            <a:off x="0" y="6591300"/>
            <a:ext cx="12192000" cy="266700"/>
          </a:xfrm>
          <a:prstGeom prst="rect">
            <a:avLst/>
          </a:prstGeom>
          <a:solidFill>
            <a:srgbClr val="0055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15940D8-DD5F-47C9-BE4E-327B61397F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9786" y="5076824"/>
            <a:ext cx="1673614" cy="14192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05DE75B-72AB-473D-9C12-396E477C3F01}"/>
              </a:ext>
            </a:extLst>
          </p:cNvPr>
          <p:cNvSpPr/>
          <p:nvPr/>
        </p:nvSpPr>
        <p:spPr>
          <a:xfrm>
            <a:off x="0" y="-1"/>
            <a:ext cx="12192000" cy="769441"/>
          </a:xfrm>
          <a:prstGeom prst="rect">
            <a:avLst/>
          </a:prstGeom>
          <a:solidFill>
            <a:srgbClr val="0055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 : avec coin rogné 7">
            <a:extLst>
              <a:ext uri="{FF2B5EF4-FFF2-40B4-BE49-F238E27FC236}">
                <a16:creationId xmlns:a16="http://schemas.microsoft.com/office/drawing/2014/main" id="{00C9A874-1652-4F41-84F8-FCDD7FCF626F}"/>
              </a:ext>
            </a:extLst>
          </p:cNvPr>
          <p:cNvSpPr/>
          <p:nvPr/>
        </p:nvSpPr>
        <p:spPr>
          <a:xfrm flipV="1">
            <a:off x="0" y="166685"/>
            <a:ext cx="3743325" cy="1341741"/>
          </a:xfrm>
          <a:prstGeom prst="snip1Rect">
            <a:avLst/>
          </a:prstGeom>
          <a:solidFill>
            <a:srgbClr val="0055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07ECBDF-0FE2-49A7-9052-2BC02488C6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166686"/>
            <a:ext cx="3257550" cy="1234584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3399826E-415A-4833-B3F3-AF2EA3D9843E}"/>
              </a:ext>
            </a:extLst>
          </p:cNvPr>
          <p:cNvSpPr txBox="1"/>
          <p:nvPr/>
        </p:nvSpPr>
        <p:spPr>
          <a:xfrm>
            <a:off x="6790021" y="14537"/>
            <a:ext cx="5249579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L’université du Rotary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75A50211-FF2B-466A-9AC6-687FA54B9B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180137"/>
            <a:ext cx="1604689" cy="1544513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5E8B5E63-10B4-4600-B7F0-15BE76D9972A}"/>
              </a:ext>
            </a:extLst>
          </p:cNvPr>
          <p:cNvSpPr txBox="1"/>
          <p:nvPr/>
        </p:nvSpPr>
        <p:spPr>
          <a:xfrm>
            <a:off x="1928812" y="5828842"/>
            <a:ext cx="34480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055A0"/>
                </a:solidFill>
              </a:rPr>
              <a:t>SERVIR POUR </a:t>
            </a:r>
          </a:p>
          <a:p>
            <a:r>
              <a:rPr lang="fr-FR" b="1" dirty="0">
                <a:solidFill>
                  <a:srgbClr val="0055A0"/>
                </a:solidFill>
              </a:rPr>
              <a:t>CHANGER DES VIES</a:t>
            </a:r>
          </a:p>
        </p:txBody>
      </p:sp>
      <p:sp>
        <p:nvSpPr>
          <p:cNvPr id="14" name="Triangle rectangle 13">
            <a:extLst>
              <a:ext uri="{FF2B5EF4-FFF2-40B4-BE49-F238E27FC236}">
                <a16:creationId xmlns:a16="http://schemas.microsoft.com/office/drawing/2014/main" id="{C2267484-B4F9-4988-9475-1B3CD8FEB576}"/>
              </a:ext>
            </a:extLst>
          </p:cNvPr>
          <p:cNvSpPr/>
          <p:nvPr/>
        </p:nvSpPr>
        <p:spPr>
          <a:xfrm flipV="1">
            <a:off x="3533775" y="212227"/>
            <a:ext cx="1219200" cy="1285875"/>
          </a:xfrm>
          <a:prstGeom prst="rtTriangle">
            <a:avLst/>
          </a:prstGeom>
          <a:solidFill>
            <a:srgbClr val="0055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5AF01EFF-CCCE-45FD-AA31-76FA345554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208" y="1831040"/>
            <a:ext cx="3233992" cy="3119606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5A01D5EE-4982-474C-B13A-F22325E1106F}"/>
              </a:ext>
            </a:extLst>
          </p:cNvPr>
          <p:cNvSpPr txBox="1"/>
          <p:nvPr/>
        </p:nvSpPr>
        <p:spPr>
          <a:xfrm>
            <a:off x="1899964" y="6539984"/>
            <a:ext cx="61388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arial" panose="020B0604020202020204" pitchFamily="34" charset="0"/>
              </a:rPr>
              <a:t>Michèle Toulouse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4F4E7C1-8F11-4238-B0D8-4197EB37A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251" y="2243615"/>
            <a:ext cx="4847385" cy="256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313ECA6D-4AD1-4197-9606-1922B97D6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25" y="2229077"/>
            <a:ext cx="4933272" cy="25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0AB4700-7640-4506-B3BA-AFE163468DD0}"/>
              </a:ext>
            </a:extLst>
          </p:cNvPr>
          <p:cNvSpPr/>
          <p:nvPr/>
        </p:nvSpPr>
        <p:spPr>
          <a:xfrm>
            <a:off x="8409897" y="2047875"/>
            <a:ext cx="153078" cy="290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050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9C97570-1D0A-42A4-B7D2-AC82C0A37C0D}"/>
              </a:ext>
            </a:extLst>
          </p:cNvPr>
          <p:cNvSpPr/>
          <p:nvPr/>
        </p:nvSpPr>
        <p:spPr>
          <a:xfrm>
            <a:off x="3544763" y="726282"/>
            <a:ext cx="655762" cy="59983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F33104D-1295-428D-A296-5185577AE4C3}"/>
              </a:ext>
            </a:extLst>
          </p:cNvPr>
          <p:cNvSpPr/>
          <p:nvPr/>
        </p:nvSpPr>
        <p:spPr>
          <a:xfrm>
            <a:off x="0" y="6591300"/>
            <a:ext cx="12192000" cy="266700"/>
          </a:xfrm>
          <a:prstGeom prst="rect">
            <a:avLst/>
          </a:prstGeom>
          <a:solidFill>
            <a:srgbClr val="0055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15940D8-DD5F-47C9-BE4E-327B61397F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9786" y="5076824"/>
            <a:ext cx="1673614" cy="14192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05DE75B-72AB-473D-9C12-396E477C3F01}"/>
              </a:ext>
            </a:extLst>
          </p:cNvPr>
          <p:cNvSpPr/>
          <p:nvPr/>
        </p:nvSpPr>
        <p:spPr>
          <a:xfrm>
            <a:off x="0" y="-1"/>
            <a:ext cx="12192000" cy="769441"/>
          </a:xfrm>
          <a:prstGeom prst="rect">
            <a:avLst/>
          </a:prstGeom>
          <a:solidFill>
            <a:srgbClr val="0055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 : avec coin rogné 7">
            <a:extLst>
              <a:ext uri="{FF2B5EF4-FFF2-40B4-BE49-F238E27FC236}">
                <a16:creationId xmlns:a16="http://schemas.microsoft.com/office/drawing/2014/main" id="{00C9A874-1652-4F41-84F8-FCDD7FCF626F}"/>
              </a:ext>
            </a:extLst>
          </p:cNvPr>
          <p:cNvSpPr/>
          <p:nvPr/>
        </p:nvSpPr>
        <p:spPr>
          <a:xfrm flipV="1">
            <a:off x="0" y="166685"/>
            <a:ext cx="3743325" cy="1341741"/>
          </a:xfrm>
          <a:prstGeom prst="snip1Rect">
            <a:avLst/>
          </a:prstGeom>
          <a:solidFill>
            <a:srgbClr val="0055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07ECBDF-0FE2-49A7-9052-2BC02488C6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166686"/>
            <a:ext cx="3257550" cy="1234584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3399826E-415A-4833-B3F3-AF2EA3D9843E}"/>
              </a:ext>
            </a:extLst>
          </p:cNvPr>
          <p:cNvSpPr txBox="1"/>
          <p:nvPr/>
        </p:nvSpPr>
        <p:spPr>
          <a:xfrm>
            <a:off x="6790021" y="14537"/>
            <a:ext cx="5249579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L’université du Rotary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75A50211-FF2B-466A-9AC6-687FA54B9B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180137"/>
            <a:ext cx="1604689" cy="1544513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5E8B5E63-10B4-4600-B7F0-15BE76D9972A}"/>
              </a:ext>
            </a:extLst>
          </p:cNvPr>
          <p:cNvSpPr txBox="1"/>
          <p:nvPr/>
        </p:nvSpPr>
        <p:spPr>
          <a:xfrm>
            <a:off x="1928812" y="5828842"/>
            <a:ext cx="34480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055A0"/>
                </a:solidFill>
              </a:rPr>
              <a:t>SERVIR POUR </a:t>
            </a:r>
          </a:p>
          <a:p>
            <a:r>
              <a:rPr lang="fr-FR" b="1" dirty="0">
                <a:solidFill>
                  <a:srgbClr val="0055A0"/>
                </a:solidFill>
              </a:rPr>
              <a:t>CHANGER DES VIES</a:t>
            </a:r>
          </a:p>
        </p:txBody>
      </p:sp>
      <p:sp>
        <p:nvSpPr>
          <p:cNvPr id="14" name="Triangle rectangle 13">
            <a:extLst>
              <a:ext uri="{FF2B5EF4-FFF2-40B4-BE49-F238E27FC236}">
                <a16:creationId xmlns:a16="http://schemas.microsoft.com/office/drawing/2014/main" id="{C2267484-B4F9-4988-9475-1B3CD8FEB576}"/>
              </a:ext>
            </a:extLst>
          </p:cNvPr>
          <p:cNvSpPr/>
          <p:nvPr/>
        </p:nvSpPr>
        <p:spPr>
          <a:xfrm flipV="1">
            <a:off x="3533775" y="212227"/>
            <a:ext cx="1219200" cy="1285875"/>
          </a:xfrm>
          <a:prstGeom prst="rtTriangle">
            <a:avLst/>
          </a:prstGeom>
          <a:solidFill>
            <a:srgbClr val="0055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8B6C50A-1E34-4129-AEDE-67C624ABA479}"/>
              </a:ext>
            </a:extLst>
          </p:cNvPr>
          <p:cNvSpPr txBox="1"/>
          <p:nvPr/>
        </p:nvSpPr>
        <p:spPr>
          <a:xfrm>
            <a:off x="4199471" y="1454791"/>
            <a:ext cx="7763929" cy="43707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9H</a:t>
            </a:r>
            <a:r>
              <a:rPr lang="fr-FR" sz="1600" b="1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Le Rotary International : un réseau de professionnels en action	</a:t>
            </a:r>
            <a:endParaRPr lang="fr-FR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9H05</a:t>
            </a:r>
            <a:r>
              <a:rPr lang="fr-FR" sz="1600" b="1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Les réseaux professionnels : leur rôle, leur utilité		</a:t>
            </a:r>
            <a:endParaRPr lang="fr-FR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457200">
              <a:lnSpc>
                <a:spcPct val="107000"/>
              </a:lnSpc>
              <a:spcAft>
                <a:spcPts val="800"/>
              </a:spcAft>
            </a:pPr>
            <a:r>
              <a:rPr lang="fr-FR" sz="1600" b="1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représente le professionnel au Rotary ?</a:t>
            </a:r>
            <a:endParaRPr lang="fr-FR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9H15</a:t>
            </a:r>
            <a:r>
              <a:rPr lang="fr-FR" sz="1600" b="1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	Témoignage : le réseau YAO : </a:t>
            </a:r>
            <a:r>
              <a:rPr lang="fr-FR" sz="1600" b="1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 (Corps CS)"/>
              </a:rPr>
              <a:t>Mario </a:t>
            </a:r>
            <a:r>
              <a:rPr lang="fr-FR" sz="1600" b="1" dirty="0" err="1">
                <a:solidFill>
                  <a:srgbClr val="1F386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 (Corps CS)"/>
              </a:rPr>
              <a:t>Piromalli</a:t>
            </a:r>
            <a:r>
              <a:rPr lang="fr-FR" sz="1600" b="1" dirty="0">
                <a:solidFill>
                  <a:srgbClr val="1F386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 (Corps CS)"/>
              </a:rPr>
              <a:t>,</a:t>
            </a:r>
            <a:r>
              <a:rPr lang="fr-FR" sz="1600" b="1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 (Corps CS)"/>
              </a:rPr>
              <a:t> Christophe, </a:t>
            </a:r>
            <a:r>
              <a:rPr lang="fr-FR" sz="1600" b="1" dirty="0" err="1">
                <a:solidFill>
                  <a:srgbClr val="1F386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 (Corps CS)"/>
              </a:rPr>
              <a:t>Timoté</a:t>
            </a:r>
            <a:r>
              <a:rPr lang="fr-FR" sz="1600" b="1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 (Corps CS)"/>
              </a:rPr>
              <a:t>	</a:t>
            </a:r>
            <a:endParaRPr lang="fr-FR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>
              <a:lnSpc>
                <a:spcPct val="107000"/>
              </a:lnSpc>
              <a:spcAft>
                <a:spcPts val="800"/>
              </a:spcAft>
            </a:pPr>
            <a:r>
              <a:rPr lang="fr-FR" sz="1600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9H40</a:t>
            </a:r>
            <a:r>
              <a:rPr lang="fr-FR" sz="1600" b="1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Table ronde :						</a:t>
            </a:r>
            <a:endParaRPr lang="fr-FR" sz="1600" b="1" dirty="0">
              <a:solidFill>
                <a:srgbClr val="1F3864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>
              <a:lnSpc>
                <a:spcPct val="107000"/>
              </a:lnSpc>
              <a:spcAft>
                <a:spcPts val="800"/>
              </a:spcAft>
            </a:pPr>
            <a:r>
              <a:rPr lang="fr-FR" sz="1600" b="1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 Je suis membre de la JCE, du CJD… et je suis Rotarien Pourquoi ?            </a:t>
            </a:r>
          </a:p>
          <a:p>
            <a:pPr marL="914400" indent="-914400">
              <a:lnSpc>
                <a:spcPct val="107000"/>
              </a:lnSpc>
              <a:spcAft>
                <a:spcPts val="800"/>
              </a:spcAft>
            </a:pPr>
            <a:r>
              <a:rPr lang="fr-FR" sz="1600" b="1" dirty="0">
                <a:solidFill>
                  <a:srgbClr val="1F386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r-FR" sz="1600" b="1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Quelles sont les valeurs qui m’ont </a:t>
            </a:r>
            <a:r>
              <a:rPr lang="fr-FR" sz="1600" b="1" dirty="0">
                <a:solidFill>
                  <a:srgbClr val="1F386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attiré au</a:t>
            </a:r>
            <a:r>
              <a:rPr lang="fr-FR" sz="1600" b="1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Rotary ?</a:t>
            </a:r>
            <a:endParaRPr lang="fr-FR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10H15 </a:t>
            </a:r>
            <a:r>
              <a:rPr lang="fr-FR" sz="1600" b="1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PAUSE</a:t>
            </a:r>
            <a:endParaRPr lang="fr-FR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10H30</a:t>
            </a:r>
            <a:r>
              <a:rPr lang="fr-FR" sz="1600" b="1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Ateliers créer un réseau de professionnels en capacité de servir</a:t>
            </a:r>
            <a:endParaRPr lang="fr-FR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11H30</a:t>
            </a:r>
            <a:r>
              <a:rPr lang="fr-FR" sz="1600" b="1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	Restitution des ateliers en plénière </a:t>
            </a:r>
            <a:endParaRPr lang="fr-FR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12H00</a:t>
            </a:r>
            <a:r>
              <a:rPr lang="fr-FR" sz="1600" b="1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Témoignages : L’action professionnelle dans la pratique. </a:t>
            </a:r>
            <a:endParaRPr lang="fr-FR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12H45</a:t>
            </a:r>
            <a:r>
              <a:rPr lang="fr-FR" sz="1600" b="1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	Clôture / déjeuner</a:t>
            </a:r>
            <a:endParaRPr lang="fr-FR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Trimay / Programme">
            <a:extLst>
              <a:ext uri="{FF2B5EF4-FFF2-40B4-BE49-F238E27FC236}">
                <a16:creationId xmlns:a16="http://schemas.microsoft.com/office/drawing/2014/main" id="{B083614E-97A2-49C8-84D4-2F3ADBB6C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491114"/>
            <a:ext cx="3524060" cy="249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017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C61ED28-1483-4504-B637-8452DC4F337C}"/>
              </a:ext>
            </a:extLst>
          </p:cNvPr>
          <p:cNvSpPr/>
          <p:nvPr/>
        </p:nvSpPr>
        <p:spPr>
          <a:xfrm>
            <a:off x="3544763" y="726282"/>
            <a:ext cx="655762" cy="59983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8DF2DC1A-7B3A-4702-9AD8-096F1B877E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525" y="726282"/>
            <a:ext cx="7991475" cy="586501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F33104D-1295-428D-A296-5185577AE4C3}"/>
              </a:ext>
            </a:extLst>
          </p:cNvPr>
          <p:cNvSpPr/>
          <p:nvPr/>
        </p:nvSpPr>
        <p:spPr>
          <a:xfrm>
            <a:off x="0" y="6591300"/>
            <a:ext cx="12192000" cy="266700"/>
          </a:xfrm>
          <a:prstGeom prst="rect">
            <a:avLst/>
          </a:prstGeom>
          <a:solidFill>
            <a:srgbClr val="0055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15940D8-DD5F-47C9-BE4E-327B61397F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9786" y="5076824"/>
            <a:ext cx="1673614" cy="14192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05DE75B-72AB-473D-9C12-396E477C3F01}"/>
              </a:ext>
            </a:extLst>
          </p:cNvPr>
          <p:cNvSpPr/>
          <p:nvPr/>
        </p:nvSpPr>
        <p:spPr>
          <a:xfrm>
            <a:off x="0" y="-1"/>
            <a:ext cx="12192000" cy="769441"/>
          </a:xfrm>
          <a:prstGeom prst="rect">
            <a:avLst/>
          </a:prstGeom>
          <a:solidFill>
            <a:srgbClr val="0055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 : avec coin rogné 7">
            <a:extLst>
              <a:ext uri="{FF2B5EF4-FFF2-40B4-BE49-F238E27FC236}">
                <a16:creationId xmlns:a16="http://schemas.microsoft.com/office/drawing/2014/main" id="{00C9A874-1652-4F41-84F8-FCDD7FCF626F}"/>
              </a:ext>
            </a:extLst>
          </p:cNvPr>
          <p:cNvSpPr/>
          <p:nvPr/>
        </p:nvSpPr>
        <p:spPr>
          <a:xfrm flipV="1">
            <a:off x="0" y="166685"/>
            <a:ext cx="3743325" cy="1341741"/>
          </a:xfrm>
          <a:prstGeom prst="snip1Rect">
            <a:avLst/>
          </a:prstGeom>
          <a:solidFill>
            <a:srgbClr val="0055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07ECBDF-0FE2-49A7-9052-2BC02488C6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166686"/>
            <a:ext cx="3257550" cy="1234584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3399826E-415A-4833-B3F3-AF2EA3D9843E}"/>
              </a:ext>
            </a:extLst>
          </p:cNvPr>
          <p:cNvSpPr txBox="1"/>
          <p:nvPr/>
        </p:nvSpPr>
        <p:spPr>
          <a:xfrm>
            <a:off x="6790021" y="14537"/>
            <a:ext cx="5249579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L’université du Rotary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75A50211-FF2B-466A-9AC6-687FA54B9B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180137"/>
            <a:ext cx="1604689" cy="1544513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5E8B5E63-10B4-4600-B7F0-15BE76D9972A}"/>
              </a:ext>
            </a:extLst>
          </p:cNvPr>
          <p:cNvSpPr txBox="1"/>
          <p:nvPr/>
        </p:nvSpPr>
        <p:spPr>
          <a:xfrm>
            <a:off x="1928812" y="5828842"/>
            <a:ext cx="34480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055A0"/>
                </a:solidFill>
              </a:rPr>
              <a:t>SERVIR POUR </a:t>
            </a:r>
          </a:p>
          <a:p>
            <a:r>
              <a:rPr lang="fr-FR" b="1" dirty="0">
                <a:solidFill>
                  <a:srgbClr val="0055A0"/>
                </a:solidFill>
              </a:rPr>
              <a:t>CHANGER DES VIES</a:t>
            </a:r>
          </a:p>
        </p:txBody>
      </p:sp>
      <p:sp>
        <p:nvSpPr>
          <p:cNvPr id="14" name="Triangle rectangle 13">
            <a:extLst>
              <a:ext uri="{FF2B5EF4-FFF2-40B4-BE49-F238E27FC236}">
                <a16:creationId xmlns:a16="http://schemas.microsoft.com/office/drawing/2014/main" id="{C2267484-B4F9-4988-9475-1B3CD8FEB576}"/>
              </a:ext>
            </a:extLst>
          </p:cNvPr>
          <p:cNvSpPr/>
          <p:nvPr/>
        </p:nvSpPr>
        <p:spPr>
          <a:xfrm flipV="1">
            <a:off x="3533775" y="212227"/>
            <a:ext cx="1219200" cy="1285875"/>
          </a:xfrm>
          <a:prstGeom prst="rtTriangle">
            <a:avLst/>
          </a:prstGeom>
          <a:solidFill>
            <a:srgbClr val="0055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3AC84BAF-B22E-4465-A035-82FD4D85D32B}"/>
              </a:ext>
            </a:extLst>
          </p:cNvPr>
          <p:cNvSpPr txBox="1"/>
          <p:nvPr/>
        </p:nvSpPr>
        <p:spPr>
          <a:xfrm>
            <a:off x="1928812" y="6539984"/>
            <a:ext cx="10858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Christophe Brosseau   </a:t>
            </a:r>
            <a:r>
              <a:rPr lang="fr-F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christophebrosseau@orange.fr</a:t>
            </a:r>
            <a:r>
              <a:rPr lang="fr-F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RC Auray 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42D513A1-561C-46BF-B20A-C02CDA3907FF}"/>
              </a:ext>
            </a:extLst>
          </p:cNvPr>
          <p:cNvSpPr txBox="1"/>
          <p:nvPr/>
        </p:nvSpPr>
        <p:spPr>
          <a:xfrm>
            <a:off x="294084" y="1778914"/>
            <a:ext cx="31551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rgbClr val="0055A0"/>
                </a:solidFill>
                <a:latin typeface="Berlin Sans FB Demi" panose="020E0802020502020306" pitchFamily="34" charset="0"/>
              </a:rPr>
              <a:t>LA SOIRÉE PRO</a:t>
            </a:r>
          </a:p>
        </p:txBody>
      </p:sp>
    </p:spTree>
    <p:extLst>
      <p:ext uri="{BB962C8B-B14F-4D97-AF65-F5344CB8AC3E}">
        <p14:creationId xmlns:p14="http://schemas.microsoft.com/office/powerpoint/2010/main" val="323967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673DA55C-4796-4E41-92C9-46B4341E37A9}"/>
              </a:ext>
            </a:extLst>
          </p:cNvPr>
          <p:cNvSpPr/>
          <p:nvPr/>
        </p:nvSpPr>
        <p:spPr>
          <a:xfrm rot="2470582">
            <a:off x="1475347" y="-188374"/>
            <a:ext cx="655762" cy="641734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779C02A0-E05B-4E32-A12D-B8E7FA4923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95992" y="1901594"/>
            <a:ext cx="5105605" cy="309785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F33104D-1295-428D-A296-5185577AE4C3}"/>
              </a:ext>
            </a:extLst>
          </p:cNvPr>
          <p:cNvSpPr/>
          <p:nvPr/>
        </p:nvSpPr>
        <p:spPr>
          <a:xfrm>
            <a:off x="0" y="6591300"/>
            <a:ext cx="12192000" cy="266700"/>
          </a:xfrm>
          <a:prstGeom prst="rect">
            <a:avLst/>
          </a:prstGeom>
          <a:solidFill>
            <a:srgbClr val="0055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15940D8-DD5F-47C9-BE4E-327B61397F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9786" y="5076824"/>
            <a:ext cx="1673614" cy="14192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05DE75B-72AB-473D-9C12-396E477C3F01}"/>
              </a:ext>
            </a:extLst>
          </p:cNvPr>
          <p:cNvSpPr/>
          <p:nvPr/>
        </p:nvSpPr>
        <p:spPr>
          <a:xfrm>
            <a:off x="0" y="-1"/>
            <a:ext cx="12192000" cy="769441"/>
          </a:xfrm>
          <a:prstGeom prst="rect">
            <a:avLst/>
          </a:prstGeom>
          <a:solidFill>
            <a:srgbClr val="0055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 : avec coin rogné 7">
            <a:extLst>
              <a:ext uri="{FF2B5EF4-FFF2-40B4-BE49-F238E27FC236}">
                <a16:creationId xmlns:a16="http://schemas.microsoft.com/office/drawing/2014/main" id="{00C9A874-1652-4F41-84F8-FCDD7FCF626F}"/>
              </a:ext>
            </a:extLst>
          </p:cNvPr>
          <p:cNvSpPr/>
          <p:nvPr/>
        </p:nvSpPr>
        <p:spPr>
          <a:xfrm flipV="1">
            <a:off x="0" y="166685"/>
            <a:ext cx="3743325" cy="1341741"/>
          </a:xfrm>
          <a:prstGeom prst="snip1Rect">
            <a:avLst/>
          </a:prstGeom>
          <a:solidFill>
            <a:srgbClr val="0055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07ECBDF-0FE2-49A7-9052-2BC02488C6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166686"/>
            <a:ext cx="3257550" cy="1234584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3399826E-415A-4833-B3F3-AF2EA3D9843E}"/>
              </a:ext>
            </a:extLst>
          </p:cNvPr>
          <p:cNvSpPr txBox="1"/>
          <p:nvPr/>
        </p:nvSpPr>
        <p:spPr>
          <a:xfrm>
            <a:off x="6790021" y="14537"/>
            <a:ext cx="5249579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L’université du Rotary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75A50211-FF2B-466A-9AC6-687FA54B9B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180137"/>
            <a:ext cx="1604689" cy="1544513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5E8B5E63-10B4-4600-B7F0-15BE76D9972A}"/>
              </a:ext>
            </a:extLst>
          </p:cNvPr>
          <p:cNvSpPr txBox="1"/>
          <p:nvPr/>
        </p:nvSpPr>
        <p:spPr>
          <a:xfrm>
            <a:off x="1928812" y="5828842"/>
            <a:ext cx="34480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055A0"/>
                </a:solidFill>
              </a:rPr>
              <a:t>SERVIR POUR </a:t>
            </a:r>
          </a:p>
          <a:p>
            <a:r>
              <a:rPr lang="fr-FR" b="1" dirty="0">
                <a:solidFill>
                  <a:srgbClr val="0055A0"/>
                </a:solidFill>
              </a:rPr>
              <a:t>CHANGER DES VIES</a:t>
            </a:r>
          </a:p>
        </p:txBody>
      </p:sp>
      <p:sp>
        <p:nvSpPr>
          <p:cNvPr id="14" name="Triangle rectangle 13">
            <a:extLst>
              <a:ext uri="{FF2B5EF4-FFF2-40B4-BE49-F238E27FC236}">
                <a16:creationId xmlns:a16="http://schemas.microsoft.com/office/drawing/2014/main" id="{C2267484-B4F9-4988-9475-1B3CD8FEB576}"/>
              </a:ext>
            </a:extLst>
          </p:cNvPr>
          <p:cNvSpPr/>
          <p:nvPr/>
        </p:nvSpPr>
        <p:spPr>
          <a:xfrm flipV="1">
            <a:off x="3533775" y="212227"/>
            <a:ext cx="1219200" cy="1285875"/>
          </a:xfrm>
          <a:prstGeom prst="rtTriangle">
            <a:avLst/>
          </a:prstGeom>
          <a:solidFill>
            <a:srgbClr val="0055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C716FC8-A9AE-4EEF-AE79-68B61608DD1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297" y="1880197"/>
            <a:ext cx="2332362" cy="3299404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3E75C326-501A-4768-B001-28DB1BBF830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250" y="1963025"/>
            <a:ext cx="2912715" cy="2974993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3AC84BAF-B22E-4465-A035-82FD4D85D32B}"/>
              </a:ext>
            </a:extLst>
          </p:cNvPr>
          <p:cNvSpPr txBox="1"/>
          <p:nvPr/>
        </p:nvSpPr>
        <p:spPr>
          <a:xfrm>
            <a:off x="1933575" y="6549509"/>
            <a:ext cx="10858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Olivier Giraud </a:t>
            </a:r>
            <a:r>
              <a:rPr lang="fr-FR" b="0" i="0" u="none" strike="noStrike" dirty="0">
                <a:solidFill>
                  <a:schemeClr val="bg1"/>
                </a:solidFill>
                <a:effectLst/>
                <a:latin typeface="Droid Serif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rivaouest@gmail.com</a:t>
            </a:r>
            <a:r>
              <a:rPr lang="fr-FR" b="0" i="0" u="none" strike="noStrike" dirty="0">
                <a:solidFill>
                  <a:schemeClr val="bg1"/>
                </a:solidFill>
                <a:effectLst/>
                <a:latin typeface="Droid Serif"/>
              </a:rPr>
              <a:t>  </a:t>
            </a:r>
            <a:r>
              <a:rPr lang="fr-F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RC Bain de Bretagne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42D513A1-561C-46BF-B20A-C02CDA3907FF}"/>
              </a:ext>
            </a:extLst>
          </p:cNvPr>
          <p:cNvSpPr txBox="1"/>
          <p:nvPr/>
        </p:nvSpPr>
        <p:spPr>
          <a:xfrm>
            <a:off x="4283871" y="917012"/>
            <a:ext cx="81772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rgbClr val="0055A0"/>
                </a:solidFill>
                <a:latin typeface="Berlin Sans FB Demi" panose="020E0802020502020306" pitchFamily="34" charset="0"/>
              </a:rPr>
              <a:t>L</a:t>
            </a:r>
            <a:r>
              <a:rPr lang="fr-FR" sz="2800" b="0" i="0" dirty="0">
                <a:solidFill>
                  <a:srgbClr val="0055A0"/>
                </a:solidFill>
                <a:effectLst/>
                <a:latin typeface="Berlin Sans FB Demi" panose="020E0802020502020306" pitchFamily="34" charset="0"/>
              </a:rPr>
              <a:t>'APÉPRO, l'apéritif des professionnels du coin.</a:t>
            </a:r>
            <a:endParaRPr lang="fr-FR" sz="2800" dirty="0">
              <a:solidFill>
                <a:srgbClr val="0055A0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1026" name="Picture 2" descr="La radio, média &amp;quot;chaud&amp;quot; aux nombreux avantages: fort impact et réactif">
            <a:extLst>
              <a:ext uri="{FF2B5EF4-FFF2-40B4-BE49-F238E27FC236}">
                <a16:creationId xmlns:a16="http://schemas.microsoft.com/office/drawing/2014/main" id="{66EAA6EA-6EF1-434E-87F6-ADAA69074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2501147"/>
            <a:ext cx="2141675" cy="2057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-2021-10-26-17-35-18">
            <a:hlinkClick r:id="" action="ppaction://media"/>
            <a:extLst>
              <a:ext uri="{FF2B5EF4-FFF2-40B4-BE49-F238E27FC236}">
                <a16:creationId xmlns:a16="http://schemas.microsoft.com/office/drawing/2014/main" id="{9374A775-71F2-48AE-90FA-219B23DA86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009405" y="5466667"/>
            <a:ext cx="406400" cy="406400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4B3936DC-DEC1-4064-AD77-3C6DD1B6FDBA}"/>
              </a:ext>
            </a:extLst>
          </p:cNvPr>
          <p:cNvSpPr txBox="1"/>
          <p:nvPr/>
        </p:nvSpPr>
        <p:spPr>
          <a:xfrm>
            <a:off x="4525982" y="5870633"/>
            <a:ext cx="37269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>
                <a:solidFill>
                  <a:srgbClr val="0055A0"/>
                </a:solidFill>
                <a:effectLst/>
                <a:latin typeface="Chalkduster" panose="0305060204020202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Écoutez le spot radio </a:t>
            </a:r>
            <a:br>
              <a:rPr lang="fr-FR" sz="1800" b="1" dirty="0">
                <a:solidFill>
                  <a:srgbClr val="0055A0"/>
                </a:solidFill>
                <a:effectLst/>
                <a:latin typeface="Chalkduster" panose="0305060204020202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800" b="1" dirty="0">
                <a:solidFill>
                  <a:srgbClr val="0055A0"/>
                </a:solidFill>
                <a:effectLst/>
                <a:latin typeface="Chalkduster" panose="0305060204020202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en cliquant sur l’</a:t>
            </a:r>
            <a:r>
              <a:rPr lang="fr-FR" sz="1800" b="1" dirty="0" err="1">
                <a:solidFill>
                  <a:srgbClr val="0055A0"/>
                </a:solidFill>
                <a:effectLst/>
                <a:latin typeface="Chalkduster" panose="0305060204020202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îcone</a:t>
            </a:r>
            <a:r>
              <a:rPr lang="fr-FR" sz="1800" b="1" dirty="0">
                <a:solidFill>
                  <a:srgbClr val="0055A0"/>
                </a:solidFill>
                <a:effectLst/>
                <a:latin typeface="Chalkduster" panose="0305060204020202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au dessus</a:t>
            </a:r>
          </a:p>
        </p:txBody>
      </p:sp>
    </p:spTree>
    <p:extLst>
      <p:ext uri="{BB962C8B-B14F-4D97-AF65-F5344CB8AC3E}">
        <p14:creationId xmlns:p14="http://schemas.microsoft.com/office/powerpoint/2010/main" val="4039632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1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0A63388F-2533-4B36-A127-A969913E8B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" y="2262"/>
            <a:ext cx="12186096" cy="68534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F33104D-1295-428D-A296-5185577AE4C3}"/>
              </a:ext>
            </a:extLst>
          </p:cNvPr>
          <p:cNvSpPr/>
          <p:nvPr/>
        </p:nvSpPr>
        <p:spPr>
          <a:xfrm>
            <a:off x="0" y="6591300"/>
            <a:ext cx="12192000" cy="266700"/>
          </a:xfrm>
          <a:prstGeom prst="rect">
            <a:avLst/>
          </a:prstGeom>
          <a:solidFill>
            <a:srgbClr val="0055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15940D8-DD5F-47C9-BE4E-327B61397F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9786" y="5076824"/>
            <a:ext cx="1673614" cy="14192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05DE75B-72AB-473D-9C12-396E477C3F01}"/>
              </a:ext>
            </a:extLst>
          </p:cNvPr>
          <p:cNvSpPr/>
          <p:nvPr/>
        </p:nvSpPr>
        <p:spPr>
          <a:xfrm>
            <a:off x="0" y="-1"/>
            <a:ext cx="12192000" cy="769441"/>
          </a:xfrm>
          <a:prstGeom prst="rect">
            <a:avLst/>
          </a:prstGeom>
          <a:solidFill>
            <a:srgbClr val="0055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 : avec coin rogné 7">
            <a:extLst>
              <a:ext uri="{FF2B5EF4-FFF2-40B4-BE49-F238E27FC236}">
                <a16:creationId xmlns:a16="http://schemas.microsoft.com/office/drawing/2014/main" id="{00C9A874-1652-4F41-84F8-FCDD7FCF626F}"/>
              </a:ext>
            </a:extLst>
          </p:cNvPr>
          <p:cNvSpPr/>
          <p:nvPr/>
        </p:nvSpPr>
        <p:spPr>
          <a:xfrm flipV="1">
            <a:off x="0" y="166685"/>
            <a:ext cx="3743325" cy="1341741"/>
          </a:xfrm>
          <a:prstGeom prst="snip1Rect">
            <a:avLst/>
          </a:prstGeom>
          <a:solidFill>
            <a:srgbClr val="0055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07ECBDF-0FE2-49A7-9052-2BC02488C6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166686"/>
            <a:ext cx="3257550" cy="1234584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3399826E-415A-4833-B3F3-AF2EA3D9843E}"/>
              </a:ext>
            </a:extLst>
          </p:cNvPr>
          <p:cNvSpPr txBox="1"/>
          <p:nvPr/>
        </p:nvSpPr>
        <p:spPr>
          <a:xfrm>
            <a:off x="6790021" y="14537"/>
            <a:ext cx="5249579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L’université du Rotary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75A50211-FF2B-466A-9AC6-687FA54B9B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180137"/>
            <a:ext cx="1604689" cy="1544513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5E8B5E63-10B4-4600-B7F0-15BE76D9972A}"/>
              </a:ext>
            </a:extLst>
          </p:cNvPr>
          <p:cNvSpPr txBox="1"/>
          <p:nvPr/>
        </p:nvSpPr>
        <p:spPr>
          <a:xfrm>
            <a:off x="1928812" y="5828842"/>
            <a:ext cx="34480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SERVIR POUR </a:t>
            </a:r>
          </a:p>
          <a:p>
            <a:r>
              <a:rPr lang="fr-FR" b="1" dirty="0">
                <a:solidFill>
                  <a:schemeClr val="bg1"/>
                </a:solidFill>
              </a:rPr>
              <a:t>CHANGER DES VIES</a:t>
            </a:r>
          </a:p>
        </p:txBody>
      </p:sp>
      <p:sp>
        <p:nvSpPr>
          <p:cNvPr id="14" name="Triangle rectangle 13">
            <a:extLst>
              <a:ext uri="{FF2B5EF4-FFF2-40B4-BE49-F238E27FC236}">
                <a16:creationId xmlns:a16="http://schemas.microsoft.com/office/drawing/2014/main" id="{C2267484-B4F9-4988-9475-1B3CD8FEB576}"/>
              </a:ext>
            </a:extLst>
          </p:cNvPr>
          <p:cNvSpPr/>
          <p:nvPr/>
        </p:nvSpPr>
        <p:spPr>
          <a:xfrm flipV="1">
            <a:off x="3533775" y="212227"/>
            <a:ext cx="1219200" cy="1285875"/>
          </a:xfrm>
          <a:prstGeom prst="rtTriangle">
            <a:avLst/>
          </a:prstGeom>
          <a:solidFill>
            <a:srgbClr val="0055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D2211FAD-85C5-4C6E-94A5-2E32B4C4CF0A}"/>
              </a:ext>
            </a:extLst>
          </p:cNvPr>
          <p:cNvSpPr txBox="1"/>
          <p:nvPr/>
        </p:nvSpPr>
        <p:spPr>
          <a:xfrm>
            <a:off x="7567766" y="1855409"/>
            <a:ext cx="4624234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>
                <a:solidFill>
                  <a:schemeClr val="bg1">
                    <a:alpha val="91000"/>
                  </a:schemeClr>
                </a:solidFill>
                <a:latin typeface="Berlin Sans FB Demi" panose="020E0802020502020306" pitchFamily="34" charset="0"/>
              </a:rPr>
              <a:t>  LES</a:t>
            </a:r>
          </a:p>
          <a:p>
            <a:r>
              <a:rPr lang="fr-FR" sz="4000" dirty="0">
                <a:solidFill>
                  <a:schemeClr val="bg1">
                    <a:alpha val="91000"/>
                  </a:schemeClr>
                </a:solidFill>
                <a:latin typeface="Berlin Sans FB Demi" panose="020E0802020502020306" pitchFamily="34" charset="0"/>
              </a:rPr>
              <a:t>    SOIREES </a:t>
            </a:r>
          </a:p>
          <a:p>
            <a:r>
              <a:rPr lang="fr-FR" sz="4000" dirty="0">
                <a:solidFill>
                  <a:schemeClr val="bg1">
                    <a:alpha val="91000"/>
                  </a:schemeClr>
                </a:solidFill>
                <a:latin typeface="Berlin Sans FB Demi" panose="020E0802020502020306" pitchFamily="34" charset="0"/>
              </a:rPr>
              <a:t>     RENCONTRES</a:t>
            </a:r>
          </a:p>
          <a:p>
            <a:r>
              <a:rPr lang="fr-FR" sz="4000" dirty="0">
                <a:solidFill>
                  <a:schemeClr val="bg1">
                    <a:alpha val="91000"/>
                  </a:schemeClr>
                </a:solidFill>
                <a:latin typeface="Berlin Sans FB Demi" panose="020E0802020502020306" pitchFamily="34" charset="0"/>
              </a:rPr>
              <a:t>    RÉSEAUX </a:t>
            </a:r>
          </a:p>
          <a:p>
            <a:r>
              <a:rPr lang="fr-FR" sz="4000" dirty="0">
                <a:solidFill>
                  <a:schemeClr val="bg1">
                    <a:alpha val="91000"/>
                  </a:schemeClr>
                </a:solidFill>
                <a:latin typeface="Berlin Sans FB Demi" panose="020E0802020502020306" pitchFamily="34" charset="0"/>
              </a:rPr>
              <a:t>  PROFESSIONNELS </a:t>
            </a:r>
          </a:p>
        </p:txBody>
      </p:sp>
    </p:spTree>
    <p:extLst>
      <p:ext uri="{BB962C8B-B14F-4D97-AF65-F5344CB8AC3E}">
        <p14:creationId xmlns:p14="http://schemas.microsoft.com/office/powerpoint/2010/main" val="362768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5DA019E-02FE-49AB-BF31-ED9514DF503A}"/>
              </a:ext>
            </a:extLst>
          </p:cNvPr>
          <p:cNvSpPr/>
          <p:nvPr/>
        </p:nvSpPr>
        <p:spPr>
          <a:xfrm rot="2470582">
            <a:off x="1475347" y="-188374"/>
            <a:ext cx="655762" cy="641734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 descr="Free and Easy to use Mobile Voting - live and video stream ...">
            <a:extLst>
              <a:ext uri="{FF2B5EF4-FFF2-40B4-BE49-F238E27FC236}">
                <a16:creationId xmlns:a16="http://schemas.microsoft.com/office/drawing/2014/main" id="{AB1F0C48-EA88-4DD5-B362-6C3F599CB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58557">
            <a:off x="994898" y="2380892"/>
            <a:ext cx="2696656" cy="509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F33104D-1295-428D-A296-5185577AE4C3}"/>
              </a:ext>
            </a:extLst>
          </p:cNvPr>
          <p:cNvSpPr/>
          <p:nvPr/>
        </p:nvSpPr>
        <p:spPr>
          <a:xfrm>
            <a:off x="0" y="6591300"/>
            <a:ext cx="12192000" cy="266700"/>
          </a:xfrm>
          <a:prstGeom prst="rect">
            <a:avLst/>
          </a:prstGeom>
          <a:solidFill>
            <a:srgbClr val="0055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5DE75B-72AB-473D-9C12-396E477C3F01}"/>
              </a:ext>
            </a:extLst>
          </p:cNvPr>
          <p:cNvSpPr/>
          <p:nvPr/>
        </p:nvSpPr>
        <p:spPr>
          <a:xfrm>
            <a:off x="0" y="-1"/>
            <a:ext cx="12192000" cy="769441"/>
          </a:xfrm>
          <a:prstGeom prst="rect">
            <a:avLst/>
          </a:prstGeom>
          <a:solidFill>
            <a:srgbClr val="0055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 : avec coin rogné 7">
            <a:extLst>
              <a:ext uri="{FF2B5EF4-FFF2-40B4-BE49-F238E27FC236}">
                <a16:creationId xmlns:a16="http://schemas.microsoft.com/office/drawing/2014/main" id="{00C9A874-1652-4F41-84F8-FCDD7FCF626F}"/>
              </a:ext>
            </a:extLst>
          </p:cNvPr>
          <p:cNvSpPr/>
          <p:nvPr/>
        </p:nvSpPr>
        <p:spPr>
          <a:xfrm flipV="1">
            <a:off x="0" y="166685"/>
            <a:ext cx="3743325" cy="1341741"/>
          </a:xfrm>
          <a:prstGeom prst="snip1Rect">
            <a:avLst/>
          </a:prstGeom>
          <a:solidFill>
            <a:srgbClr val="0055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07ECBDF-0FE2-49A7-9052-2BC02488C6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166686"/>
            <a:ext cx="3257550" cy="1234584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3399826E-415A-4833-B3F3-AF2EA3D9843E}"/>
              </a:ext>
            </a:extLst>
          </p:cNvPr>
          <p:cNvSpPr txBox="1"/>
          <p:nvPr/>
        </p:nvSpPr>
        <p:spPr>
          <a:xfrm>
            <a:off x="6790021" y="14537"/>
            <a:ext cx="5249579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L’université du Rotary</a:t>
            </a:r>
          </a:p>
        </p:txBody>
      </p:sp>
      <p:sp>
        <p:nvSpPr>
          <p:cNvPr id="14" name="Triangle rectangle 13">
            <a:extLst>
              <a:ext uri="{FF2B5EF4-FFF2-40B4-BE49-F238E27FC236}">
                <a16:creationId xmlns:a16="http://schemas.microsoft.com/office/drawing/2014/main" id="{C2267484-B4F9-4988-9475-1B3CD8FEB576}"/>
              </a:ext>
            </a:extLst>
          </p:cNvPr>
          <p:cNvSpPr/>
          <p:nvPr/>
        </p:nvSpPr>
        <p:spPr>
          <a:xfrm flipV="1">
            <a:off x="3533775" y="212227"/>
            <a:ext cx="1219200" cy="1285875"/>
          </a:xfrm>
          <a:prstGeom prst="rtTriangle">
            <a:avLst/>
          </a:prstGeom>
          <a:solidFill>
            <a:srgbClr val="0055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D791729-B0EB-4D83-B502-7DC7771F7566}"/>
              </a:ext>
            </a:extLst>
          </p:cNvPr>
          <p:cNvSpPr txBox="1"/>
          <p:nvPr/>
        </p:nvSpPr>
        <p:spPr>
          <a:xfrm>
            <a:off x="3990975" y="1115203"/>
            <a:ext cx="8296274" cy="4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300" b="1" dirty="0">
                <a:solidFill>
                  <a:srgbClr val="0055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SONDAGE :</a:t>
            </a:r>
            <a:endParaRPr lang="fr-FR" sz="2300" dirty="0">
              <a:solidFill>
                <a:srgbClr val="0055A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F3E9BE3C-E07F-416B-A37F-2302A8D36DF8}"/>
              </a:ext>
            </a:extLst>
          </p:cNvPr>
          <p:cNvSpPr txBox="1"/>
          <p:nvPr/>
        </p:nvSpPr>
        <p:spPr>
          <a:xfrm>
            <a:off x="3874294" y="3085760"/>
            <a:ext cx="61388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b="0" i="0" dirty="0">
                <a:solidFill>
                  <a:srgbClr val="333333"/>
                </a:solidFill>
                <a:effectLst/>
                <a:latin typeface="Poppins" panose="00000500000000000000" pitchFamily="2" charset="0"/>
              </a:rPr>
              <a:t>Votez sur </a:t>
            </a:r>
            <a:r>
              <a:rPr lang="fr-FR" sz="2400" b="0" i="0" u="none" strike="noStrike" dirty="0">
                <a:solidFill>
                  <a:srgbClr val="3498DB"/>
                </a:solidFill>
                <a:effectLst/>
                <a:latin typeface="Poppins" panose="00000500000000000000" pitchFamily="2" charset="0"/>
                <a:hlinkClick r:id="rId4"/>
              </a:rPr>
              <a:t>live.voxvote.com</a:t>
            </a:r>
            <a:r>
              <a:rPr lang="fr-FR" sz="2400" b="0" i="0" dirty="0">
                <a:solidFill>
                  <a:srgbClr val="333333"/>
                </a:solidFill>
                <a:effectLst/>
                <a:latin typeface="Poppins" panose="00000500000000000000" pitchFamily="2" charset="0"/>
              </a:rPr>
              <a:t>   </a:t>
            </a:r>
          </a:p>
          <a:p>
            <a:pPr algn="ctr"/>
            <a:r>
              <a:rPr lang="fr-FR" sz="2400" b="1" dirty="0">
                <a:solidFill>
                  <a:srgbClr val="333333"/>
                </a:solidFill>
                <a:latin typeface="Poppins" panose="00000500000000000000" pitchFamily="2" charset="0"/>
              </a:rPr>
              <a:t> Code</a:t>
            </a:r>
            <a:r>
              <a:rPr lang="fr-FR" sz="2400" b="1" i="0" dirty="0">
                <a:solidFill>
                  <a:srgbClr val="333333"/>
                </a:solidFill>
                <a:effectLst/>
                <a:latin typeface="Poppins" panose="00000500000000000000" pitchFamily="2" charset="0"/>
              </a:rPr>
              <a:t> : 164159</a:t>
            </a:r>
            <a:endParaRPr lang="fr-FR" sz="2400" b="0" i="0" dirty="0">
              <a:solidFill>
                <a:srgbClr val="333333"/>
              </a:solidFill>
              <a:effectLst/>
              <a:latin typeface="Poppins" panose="00000500000000000000" pitchFamily="2" charset="0"/>
            </a:endParaRPr>
          </a:p>
        </p:txBody>
      </p:sp>
      <p:pic>
        <p:nvPicPr>
          <p:cNvPr id="1028" name="Picture 4" descr="Explain">
            <a:extLst>
              <a:ext uri="{FF2B5EF4-FFF2-40B4-BE49-F238E27FC236}">
                <a16:creationId xmlns:a16="http://schemas.microsoft.com/office/drawing/2014/main" id="{46FF2FAB-2216-4FAF-91EA-50450C983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1156" y="2971800"/>
            <a:ext cx="25908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C951542C-A786-4A61-82FF-2BA4EE1D83F7}"/>
              </a:ext>
            </a:extLst>
          </p:cNvPr>
          <p:cNvSpPr txBox="1"/>
          <p:nvPr/>
        </p:nvSpPr>
        <p:spPr>
          <a:xfrm>
            <a:off x="3874294" y="2036243"/>
            <a:ext cx="81653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>
                <a:solidFill>
                  <a:srgbClr val="0055A0"/>
                </a:solidFill>
                <a:effectLst/>
                <a:latin typeface="Chalkduster" panose="0305060204020202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Est-ce que cette Université du Rotary te donne envie de réaliser des actions pros ?</a:t>
            </a:r>
          </a:p>
        </p:txBody>
      </p:sp>
    </p:spTree>
    <p:extLst>
      <p:ext uri="{BB962C8B-B14F-4D97-AF65-F5344CB8AC3E}">
        <p14:creationId xmlns:p14="http://schemas.microsoft.com/office/powerpoint/2010/main" val="218231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822DC03-5F34-4C0D-8039-379D10EEEA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D6350DDA-8EBC-4404-B96E-FD264FFAF7CD}"/>
              </a:ext>
            </a:extLst>
          </p:cNvPr>
          <p:cNvSpPr txBox="1"/>
          <p:nvPr/>
        </p:nvSpPr>
        <p:spPr>
          <a:xfrm rot="20758827">
            <a:off x="6990428" y="4060381"/>
            <a:ext cx="258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solidFill>
                  <a:schemeClr val="bg1"/>
                </a:solidFill>
                <a:latin typeface="Anime Ace 2.0 BB" panose="02000503000000020004" pitchFamily="50" charset="0"/>
              </a:rPr>
              <a:t>merci</a:t>
            </a:r>
          </a:p>
        </p:txBody>
      </p:sp>
    </p:spTree>
    <p:extLst>
      <p:ext uri="{BB962C8B-B14F-4D97-AF65-F5344CB8AC3E}">
        <p14:creationId xmlns:p14="http://schemas.microsoft.com/office/powerpoint/2010/main" val="250039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33104D-1295-428D-A296-5185577AE4C3}"/>
              </a:ext>
            </a:extLst>
          </p:cNvPr>
          <p:cNvSpPr/>
          <p:nvPr/>
        </p:nvSpPr>
        <p:spPr>
          <a:xfrm>
            <a:off x="0" y="6591300"/>
            <a:ext cx="12192000" cy="266700"/>
          </a:xfrm>
          <a:prstGeom prst="rect">
            <a:avLst/>
          </a:prstGeom>
          <a:solidFill>
            <a:srgbClr val="0055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15940D8-DD5F-47C9-BE4E-327B61397F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9786" y="5076824"/>
            <a:ext cx="1673614" cy="14192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05DE75B-72AB-473D-9C12-396E477C3F01}"/>
              </a:ext>
            </a:extLst>
          </p:cNvPr>
          <p:cNvSpPr/>
          <p:nvPr/>
        </p:nvSpPr>
        <p:spPr>
          <a:xfrm>
            <a:off x="0" y="-1"/>
            <a:ext cx="12192000" cy="769441"/>
          </a:xfrm>
          <a:prstGeom prst="rect">
            <a:avLst/>
          </a:prstGeom>
          <a:solidFill>
            <a:srgbClr val="0055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 : avec coin rogné 7">
            <a:extLst>
              <a:ext uri="{FF2B5EF4-FFF2-40B4-BE49-F238E27FC236}">
                <a16:creationId xmlns:a16="http://schemas.microsoft.com/office/drawing/2014/main" id="{00C9A874-1652-4F41-84F8-FCDD7FCF626F}"/>
              </a:ext>
            </a:extLst>
          </p:cNvPr>
          <p:cNvSpPr/>
          <p:nvPr/>
        </p:nvSpPr>
        <p:spPr>
          <a:xfrm flipV="1">
            <a:off x="0" y="166685"/>
            <a:ext cx="3743325" cy="1341741"/>
          </a:xfrm>
          <a:prstGeom prst="snip1Rect">
            <a:avLst/>
          </a:prstGeom>
          <a:solidFill>
            <a:srgbClr val="0055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07ECBDF-0FE2-49A7-9052-2BC02488C6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166686"/>
            <a:ext cx="3257550" cy="1234584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3399826E-415A-4833-B3F3-AF2EA3D9843E}"/>
              </a:ext>
            </a:extLst>
          </p:cNvPr>
          <p:cNvSpPr txBox="1"/>
          <p:nvPr/>
        </p:nvSpPr>
        <p:spPr>
          <a:xfrm>
            <a:off x="6790021" y="14537"/>
            <a:ext cx="5249579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L’université du Rotary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75A50211-FF2B-466A-9AC6-687FA54B9B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180137"/>
            <a:ext cx="1604689" cy="1544513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5E8B5E63-10B4-4600-B7F0-15BE76D9972A}"/>
              </a:ext>
            </a:extLst>
          </p:cNvPr>
          <p:cNvSpPr txBox="1"/>
          <p:nvPr/>
        </p:nvSpPr>
        <p:spPr>
          <a:xfrm>
            <a:off x="1928812" y="5828842"/>
            <a:ext cx="34480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055A0"/>
                </a:solidFill>
              </a:rPr>
              <a:t>SERVIR POUR </a:t>
            </a:r>
          </a:p>
          <a:p>
            <a:r>
              <a:rPr lang="fr-FR" b="1" dirty="0">
                <a:solidFill>
                  <a:srgbClr val="0055A0"/>
                </a:solidFill>
              </a:rPr>
              <a:t>CHANGER DES VIES</a:t>
            </a:r>
          </a:p>
        </p:txBody>
      </p:sp>
      <p:sp>
        <p:nvSpPr>
          <p:cNvPr id="14" name="Triangle rectangle 13">
            <a:extLst>
              <a:ext uri="{FF2B5EF4-FFF2-40B4-BE49-F238E27FC236}">
                <a16:creationId xmlns:a16="http://schemas.microsoft.com/office/drawing/2014/main" id="{C2267484-B4F9-4988-9475-1B3CD8FEB576}"/>
              </a:ext>
            </a:extLst>
          </p:cNvPr>
          <p:cNvSpPr/>
          <p:nvPr/>
        </p:nvSpPr>
        <p:spPr>
          <a:xfrm flipV="1">
            <a:off x="3533775" y="212227"/>
            <a:ext cx="1219200" cy="1285875"/>
          </a:xfrm>
          <a:prstGeom prst="rtTriangle">
            <a:avLst/>
          </a:prstGeom>
          <a:solidFill>
            <a:srgbClr val="0055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 descr="Jeune Chambre économique française — Wikipédia">
            <a:extLst>
              <a:ext uri="{FF2B5EF4-FFF2-40B4-BE49-F238E27FC236}">
                <a16:creationId xmlns:a16="http://schemas.microsoft.com/office/drawing/2014/main" id="{AA412023-A337-4564-BFBD-82D4C4E89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151" y="3781424"/>
            <a:ext cx="352425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JD - Osons être dirigeant∙e∙s autrement">
            <a:extLst>
              <a:ext uri="{FF2B5EF4-FFF2-40B4-BE49-F238E27FC236}">
                <a16:creationId xmlns:a16="http://schemas.microsoft.com/office/drawing/2014/main" id="{84FD4DC2-75C8-48F5-AFFC-C5465C860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541" y="148967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YAO! - Coronavirus : le réseau YAO! se mobilise">
            <a:extLst>
              <a:ext uri="{FF2B5EF4-FFF2-40B4-BE49-F238E27FC236}">
                <a16:creationId xmlns:a16="http://schemas.microsoft.com/office/drawing/2014/main" id="{EA3C5EE8-EBA9-484B-A8C1-D5415B100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838" y="1082249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La famille TRF - Table Ronde Française">
            <a:extLst>
              <a:ext uri="{FF2B5EF4-FFF2-40B4-BE49-F238E27FC236}">
                <a16:creationId xmlns:a16="http://schemas.microsoft.com/office/drawing/2014/main" id="{9288848A-F1B8-4CCB-A2FC-7EDD8122C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9136" y="1677083"/>
            <a:ext cx="1875092" cy="2305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La famille TRF - Table Ronde Française">
            <a:extLst>
              <a:ext uri="{FF2B5EF4-FFF2-40B4-BE49-F238E27FC236}">
                <a16:creationId xmlns:a16="http://schemas.microsoft.com/office/drawing/2014/main" id="{D9BDABC9-802B-47D9-9882-1DEE6242D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131" y="4784425"/>
            <a:ext cx="1700645" cy="1700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Réseau Germe - Home | Facebook">
            <a:extLst>
              <a:ext uri="{FF2B5EF4-FFF2-40B4-BE49-F238E27FC236}">
                <a16:creationId xmlns:a16="http://schemas.microsoft.com/office/drawing/2014/main" id="{FBF3B2C3-2E5C-496C-8EAA-BCB206EE4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680" y="366399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13 conseils pour construire, optimiser et entretenir son réseau  professionnel">
            <a:extLst>
              <a:ext uri="{FF2B5EF4-FFF2-40B4-BE49-F238E27FC236}">
                <a16:creationId xmlns:a16="http://schemas.microsoft.com/office/drawing/2014/main" id="{3F9ED06B-7F1A-4CE2-BC5A-3A6FA6E85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5" y="1513675"/>
            <a:ext cx="3512646" cy="263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83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A08F3F46-B549-4F44-A1A8-0296CDDDC6BB}"/>
              </a:ext>
            </a:extLst>
          </p:cNvPr>
          <p:cNvSpPr/>
          <p:nvPr/>
        </p:nvSpPr>
        <p:spPr>
          <a:xfrm rot="2470582">
            <a:off x="1475347" y="-188374"/>
            <a:ext cx="655762" cy="641734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Text Box 10">
            <a:extLst>
              <a:ext uri="{FF2B5EF4-FFF2-40B4-BE49-F238E27FC236}">
                <a16:creationId xmlns:a16="http://schemas.microsoft.com/office/drawing/2014/main" id="{67EAFBA4-73A4-4241-A074-80DDD3ABAB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823" y="3368903"/>
            <a:ext cx="11545463" cy="369332"/>
          </a:xfrm>
          <a:prstGeom prst="rect">
            <a:avLst/>
          </a:prstGeom>
          <a:solidFill>
            <a:srgbClr val="0055A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fr-FR" altLang="fr-FR" b="1" dirty="0">
                <a:solidFill>
                  <a:schemeClr val="bg1"/>
                </a:solidFill>
                <a:latin typeface="Arial" panose="020B0604020202020204" pitchFamily="34" charset="0"/>
              </a:rPr>
              <a:t>L’action professionnelle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F33104D-1295-428D-A296-5185577AE4C3}"/>
              </a:ext>
            </a:extLst>
          </p:cNvPr>
          <p:cNvSpPr/>
          <p:nvPr/>
        </p:nvSpPr>
        <p:spPr>
          <a:xfrm>
            <a:off x="0" y="6591300"/>
            <a:ext cx="12192000" cy="266700"/>
          </a:xfrm>
          <a:prstGeom prst="rect">
            <a:avLst/>
          </a:prstGeom>
          <a:solidFill>
            <a:srgbClr val="0055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15940D8-DD5F-47C9-BE4E-327B61397F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9786" y="5076824"/>
            <a:ext cx="1673614" cy="14192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05DE75B-72AB-473D-9C12-396E477C3F01}"/>
              </a:ext>
            </a:extLst>
          </p:cNvPr>
          <p:cNvSpPr/>
          <p:nvPr/>
        </p:nvSpPr>
        <p:spPr>
          <a:xfrm>
            <a:off x="0" y="-1"/>
            <a:ext cx="12192000" cy="769441"/>
          </a:xfrm>
          <a:prstGeom prst="rect">
            <a:avLst/>
          </a:prstGeom>
          <a:solidFill>
            <a:srgbClr val="0055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 : avec coin rogné 7">
            <a:extLst>
              <a:ext uri="{FF2B5EF4-FFF2-40B4-BE49-F238E27FC236}">
                <a16:creationId xmlns:a16="http://schemas.microsoft.com/office/drawing/2014/main" id="{00C9A874-1652-4F41-84F8-FCDD7FCF626F}"/>
              </a:ext>
            </a:extLst>
          </p:cNvPr>
          <p:cNvSpPr/>
          <p:nvPr/>
        </p:nvSpPr>
        <p:spPr>
          <a:xfrm flipV="1">
            <a:off x="0" y="166685"/>
            <a:ext cx="3743325" cy="1341741"/>
          </a:xfrm>
          <a:prstGeom prst="snip1Rect">
            <a:avLst/>
          </a:prstGeom>
          <a:solidFill>
            <a:srgbClr val="0055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07ECBDF-0FE2-49A7-9052-2BC02488C6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166686"/>
            <a:ext cx="3257550" cy="1234584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3399826E-415A-4833-B3F3-AF2EA3D9843E}"/>
              </a:ext>
            </a:extLst>
          </p:cNvPr>
          <p:cNvSpPr txBox="1"/>
          <p:nvPr/>
        </p:nvSpPr>
        <p:spPr>
          <a:xfrm>
            <a:off x="6790021" y="14537"/>
            <a:ext cx="5249579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L’université du Rotary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75A50211-FF2B-466A-9AC6-687FA54B9B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180137"/>
            <a:ext cx="1604689" cy="1544513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5E8B5E63-10B4-4600-B7F0-15BE76D9972A}"/>
              </a:ext>
            </a:extLst>
          </p:cNvPr>
          <p:cNvSpPr txBox="1"/>
          <p:nvPr/>
        </p:nvSpPr>
        <p:spPr>
          <a:xfrm>
            <a:off x="1928812" y="5828842"/>
            <a:ext cx="34480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055A0"/>
                </a:solidFill>
              </a:rPr>
              <a:t>SERVIR POUR </a:t>
            </a:r>
          </a:p>
          <a:p>
            <a:r>
              <a:rPr lang="fr-FR" b="1" dirty="0">
                <a:solidFill>
                  <a:srgbClr val="0055A0"/>
                </a:solidFill>
              </a:rPr>
              <a:t>CHANGER DES VIES</a:t>
            </a:r>
          </a:p>
        </p:txBody>
      </p:sp>
      <p:sp>
        <p:nvSpPr>
          <p:cNvPr id="14" name="Triangle rectangle 13">
            <a:extLst>
              <a:ext uri="{FF2B5EF4-FFF2-40B4-BE49-F238E27FC236}">
                <a16:creationId xmlns:a16="http://schemas.microsoft.com/office/drawing/2014/main" id="{C2267484-B4F9-4988-9475-1B3CD8FEB576}"/>
              </a:ext>
            </a:extLst>
          </p:cNvPr>
          <p:cNvSpPr/>
          <p:nvPr/>
        </p:nvSpPr>
        <p:spPr>
          <a:xfrm flipV="1">
            <a:off x="3533775" y="212227"/>
            <a:ext cx="1219200" cy="1285875"/>
          </a:xfrm>
          <a:prstGeom prst="rtTriangle">
            <a:avLst/>
          </a:prstGeom>
          <a:solidFill>
            <a:srgbClr val="0055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0" name="Picture 2" descr="Cinq piliers images libres de droit, photos de Cinq piliers | Depositphotos">
            <a:extLst>
              <a:ext uri="{FF2B5EF4-FFF2-40B4-BE49-F238E27FC236}">
                <a16:creationId xmlns:a16="http://schemas.microsoft.com/office/drawing/2014/main" id="{1ABD17CF-B77B-4D89-AFBD-368A1923D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8426"/>
            <a:ext cx="3542648" cy="1360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15">
            <a:extLst>
              <a:ext uri="{FF2B5EF4-FFF2-40B4-BE49-F238E27FC236}">
                <a16:creationId xmlns:a16="http://schemas.microsoft.com/office/drawing/2014/main" id="{8264C031-8D18-4F5E-AE2D-644CE9A85C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1" y="3418114"/>
            <a:ext cx="8458200" cy="307777"/>
          </a:xfrm>
          <a:prstGeom prst="rect">
            <a:avLst/>
          </a:prstGeom>
          <a:solidFill>
            <a:srgbClr val="0055A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fr-FR" altLang="fr-FR" sz="1400" b="1" dirty="0">
                <a:solidFill>
                  <a:schemeClr val="bg1"/>
                </a:solidFill>
                <a:latin typeface="Arial" panose="020B0604020202020204" pitchFamily="34" charset="0"/>
              </a:rPr>
              <a:t>Sert à promouvoir l’éthique dans sa profession et mettre ses compétences au service des autres.</a:t>
            </a:r>
          </a:p>
        </p:txBody>
      </p:sp>
      <p:sp>
        <p:nvSpPr>
          <p:cNvPr id="16" name="Text Box 8">
            <a:extLst>
              <a:ext uri="{FF2B5EF4-FFF2-40B4-BE49-F238E27FC236}">
                <a16:creationId xmlns:a16="http://schemas.microsoft.com/office/drawing/2014/main" id="{CD10F16C-6D6A-4618-BA0D-9E90192E1F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334" y="1528647"/>
            <a:ext cx="768992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4800" b="1" dirty="0">
                <a:solidFill>
                  <a:srgbClr val="0055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Les 5 domaines d’actions</a:t>
            </a:r>
          </a:p>
        </p:txBody>
      </p:sp>
      <p:sp>
        <p:nvSpPr>
          <p:cNvPr id="17" name="Text Box 9">
            <a:extLst>
              <a:ext uri="{FF2B5EF4-FFF2-40B4-BE49-F238E27FC236}">
                <a16:creationId xmlns:a16="http://schemas.microsoft.com/office/drawing/2014/main" id="{9A55BC96-6088-4970-8726-A7B2301CF7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5024" y="2951061"/>
            <a:ext cx="1987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fr-FR" altLang="fr-FR" dirty="0">
                <a:solidFill>
                  <a:srgbClr val="0066CC"/>
                </a:solidFill>
                <a:latin typeface="Arial" panose="020B0604020202020204" pitchFamily="34" charset="0"/>
              </a:rPr>
              <a:t>L’action intérieure</a:t>
            </a:r>
          </a:p>
        </p:txBody>
      </p:sp>
      <p:sp>
        <p:nvSpPr>
          <p:cNvPr id="19" name="Text Box 11">
            <a:extLst>
              <a:ext uri="{FF2B5EF4-FFF2-40B4-BE49-F238E27FC236}">
                <a16:creationId xmlns:a16="http://schemas.microsoft.com/office/drawing/2014/main" id="{4FB12ED3-17D9-4786-AE67-99A755BA1F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053" y="3792738"/>
            <a:ext cx="2508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fr-FR" altLang="fr-FR" dirty="0">
                <a:solidFill>
                  <a:srgbClr val="0066CC"/>
                </a:solidFill>
                <a:latin typeface="Arial" panose="020B0604020202020204" pitchFamily="34" charset="0"/>
              </a:rPr>
              <a:t>L’action d’intérêt public</a:t>
            </a:r>
          </a:p>
        </p:txBody>
      </p:sp>
      <p:sp>
        <p:nvSpPr>
          <p:cNvPr id="20" name="Text Box 12">
            <a:extLst>
              <a:ext uri="{FF2B5EF4-FFF2-40B4-BE49-F238E27FC236}">
                <a16:creationId xmlns:a16="http://schemas.microsoft.com/office/drawing/2014/main" id="{4DBEB5B1-5224-4910-825A-14EA95BC6D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653" y="4217313"/>
            <a:ext cx="2406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fr-FR" altLang="fr-FR" dirty="0">
                <a:solidFill>
                  <a:srgbClr val="0066CC"/>
                </a:solidFill>
                <a:latin typeface="Arial" panose="020B0604020202020204" pitchFamily="34" charset="0"/>
              </a:rPr>
              <a:t>L’action internationale</a:t>
            </a:r>
          </a:p>
        </p:txBody>
      </p:sp>
      <p:sp>
        <p:nvSpPr>
          <p:cNvPr id="21" name="Text Box 13">
            <a:extLst>
              <a:ext uri="{FF2B5EF4-FFF2-40B4-BE49-F238E27FC236}">
                <a16:creationId xmlns:a16="http://schemas.microsoft.com/office/drawing/2014/main" id="{9BE1C184-17A3-4004-8FEC-E40C6E07F5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599" y="4789235"/>
            <a:ext cx="2965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fr-FR" altLang="fr-FR" dirty="0">
                <a:solidFill>
                  <a:srgbClr val="0066CC"/>
                </a:solidFill>
                <a:latin typeface="Arial" panose="020B0604020202020204" pitchFamily="34" charset="0"/>
              </a:rPr>
              <a:t>L’action jeunes générations</a:t>
            </a:r>
          </a:p>
        </p:txBody>
      </p:sp>
      <p:sp>
        <p:nvSpPr>
          <p:cNvPr id="22" name="Text Box 16">
            <a:extLst>
              <a:ext uri="{FF2B5EF4-FFF2-40B4-BE49-F238E27FC236}">
                <a16:creationId xmlns:a16="http://schemas.microsoft.com/office/drawing/2014/main" id="{B19173E4-EA8C-45DE-86B2-F1A1AE5F9C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75" y="3865561"/>
            <a:ext cx="55768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200" dirty="0">
                <a:solidFill>
                  <a:srgbClr val="0055A0"/>
                </a:solidFill>
                <a:latin typeface="Arial" panose="020B0604020202020204" pitchFamily="34" charset="0"/>
              </a:rPr>
              <a:t>Regroupe les initiatives du club qui améliorent la qualité de vie de la collectivité</a:t>
            </a:r>
            <a:r>
              <a:rPr lang="fr-FR" altLang="fr-FR" sz="1200" dirty="0">
                <a:solidFill>
                  <a:srgbClr val="0055A0"/>
                </a:solidFill>
              </a:rPr>
              <a:t> .</a:t>
            </a:r>
          </a:p>
        </p:txBody>
      </p:sp>
      <p:sp>
        <p:nvSpPr>
          <p:cNvPr id="23" name="Text Box 14">
            <a:extLst>
              <a:ext uri="{FF2B5EF4-FFF2-40B4-BE49-F238E27FC236}">
                <a16:creationId xmlns:a16="http://schemas.microsoft.com/office/drawing/2014/main" id="{D8895746-EF32-4C22-B8D1-5EB34491AB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2425" y="3026681"/>
            <a:ext cx="745331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fr-FR" altLang="fr-FR" sz="1200" dirty="0">
                <a:solidFill>
                  <a:srgbClr val="0055A0"/>
                </a:solidFill>
                <a:latin typeface="Arial" panose="020B0604020202020204" pitchFamily="34" charset="0"/>
              </a:rPr>
              <a:t>Englobe tout ce qu’un Rotarien fait pour contribuer au bon fonctionnement de son club.</a:t>
            </a:r>
          </a:p>
        </p:txBody>
      </p:sp>
      <p:sp>
        <p:nvSpPr>
          <p:cNvPr id="24" name="Text Box 17">
            <a:extLst>
              <a:ext uri="{FF2B5EF4-FFF2-40B4-BE49-F238E27FC236}">
                <a16:creationId xmlns:a16="http://schemas.microsoft.com/office/drawing/2014/main" id="{BB5EC121-4BB8-4FDD-9386-487368625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2262" y="4172069"/>
            <a:ext cx="7820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fr-FR" altLang="fr-FR" sz="1200" dirty="0">
                <a:solidFill>
                  <a:srgbClr val="0055A0"/>
                </a:solidFill>
                <a:latin typeface="Arial" panose="020B0604020202020204" pitchFamily="34" charset="0"/>
              </a:rPr>
              <a:t>Concerne les actions humanitaires visant à améliorer les conditions de vie dans d’autres pays et à faire progresser l’entente entre les peuples.</a:t>
            </a:r>
          </a:p>
        </p:txBody>
      </p:sp>
      <p:sp>
        <p:nvSpPr>
          <p:cNvPr id="25" name="Text Box 18">
            <a:extLst>
              <a:ext uri="{FF2B5EF4-FFF2-40B4-BE49-F238E27FC236}">
                <a16:creationId xmlns:a16="http://schemas.microsoft.com/office/drawing/2014/main" id="{042AB60E-1D1D-41F4-9067-3867D40EE4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1786" y="4792636"/>
            <a:ext cx="768826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fr-FR" altLang="fr-FR" sz="1200" dirty="0">
                <a:solidFill>
                  <a:srgbClr val="0055A0"/>
                </a:solidFill>
                <a:latin typeface="Arial" panose="020B0604020202020204" pitchFamily="34" charset="0"/>
              </a:rPr>
              <a:t>Vise à former, éduquer et ouvrir la jeunesse vers d’autres horizons, afin de cultiver la paix dans le monde.</a:t>
            </a:r>
          </a:p>
        </p:txBody>
      </p:sp>
    </p:spTree>
    <p:extLst>
      <p:ext uri="{BB962C8B-B14F-4D97-AF65-F5344CB8AC3E}">
        <p14:creationId xmlns:p14="http://schemas.microsoft.com/office/powerpoint/2010/main" val="218141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2" grpId="0" animBg="1"/>
      <p:bldP spid="17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834DD6D4-0D35-4FB2-AE2B-0A543F49AA77}"/>
              </a:ext>
            </a:extLst>
          </p:cNvPr>
          <p:cNvSpPr/>
          <p:nvPr/>
        </p:nvSpPr>
        <p:spPr>
          <a:xfrm>
            <a:off x="3544763" y="726282"/>
            <a:ext cx="655762" cy="59983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78" name="Picture 6" descr="Le GRECO exhorte les États à prévenir les risques de corruption dans le  cadre des mesures prises pour lutter contre les conséquences économiques de  la pandémie de covid-19 - Salle de presse">
            <a:extLst>
              <a:ext uri="{FF2B5EF4-FFF2-40B4-BE49-F238E27FC236}">
                <a16:creationId xmlns:a16="http://schemas.microsoft.com/office/drawing/2014/main" id="{2D15AA79-060C-4B7D-B74A-A87D5052E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86" y="2466154"/>
            <a:ext cx="3316889" cy="185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 Box 9">
            <a:extLst>
              <a:ext uri="{FF2B5EF4-FFF2-40B4-BE49-F238E27FC236}">
                <a16:creationId xmlns:a16="http://schemas.microsoft.com/office/drawing/2014/main" id="{65E50EBA-BC31-4CF7-8289-053CFA5C11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560" y="2539700"/>
            <a:ext cx="2451289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fr-FR" altLang="fr-F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greya Sans Black" panose="00000A00000000000000" pitchFamily="2" charset="0"/>
              </a:rPr>
              <a:t>Réseau </a:t>
            </a:r>
          </a:p>
          <a:p>
            <a:r>
              <a:rPr lang="fr-FR" altLang="fr-F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greya Sans Black" panose="00000A00000000000000" pitchFamily="2" charset="0"/>
              </a:rPr>
              <a:t>  Business</a:t>
            </a:r>
          </a:p>
          <a:p>
            <a:r>
              <a:rPr lang="fr-FR" altLang="fr-F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greya Sans Black" panose="00000A00000000000000" pitchFamily="2" charset="0"/>
              </a:rPr>
              <a:t>Influences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F33104D-1295-428D-A296-5185577AE4C3}"/>
              </a:ext>
            </a:extLst>
          </p:cNvPr>
          <p:cNvSpPr/>
          <p:nvPr/>
        </p:nvSpPr>
        <p:spPr>
          <a:xfrm>
            <a:off x="0" y="6591300"/>
            <a:ext cx="12192000" cy="266700"/>
          </a:xfrm>
          <a:prstGeom prst="rect">
            <a:avLst/>
          </a:prstGeom>
          <a:solidFill>
            <a:srgbClr val="0055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15940D8-DD5F-47C9-BE4E-327B61397F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9786" y="5076824"/>
            <a:ext cx="1673614" cy="14192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05DE75B-72AB-473D-9C12-396E477C3F01}"/>
              </a:ext>
            </a:extLst>
          </p:cNvPr>
          <p:cNvSpPr/>
          <p:nvPr/>
        </p:nvSpPr>
        <p:spPr>
          <a:xfrm>
            <a:off x="0" y="-1"/>
            <a:ext cx="12192000" cy="769441"/>
          </a:xfrm>
          <a:prstGeom prst="rect">
            <a:avLst/>
          </a:prstGeom>
          <a:solidFill>
            <a:srgbClr val="0055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 : avec coin rogné 7">
            <a:extLst>
              <a:ext uri="{FF2B5EF4-FFF2-40B4-BE49-F238E27FC236}">
                <a16:creationId xmlns:a16="http://schemas.microsoft.com/office/drawing/2014/main" id="{00C9A874-1652-4F41-84F8-FCDD7FCF626F}"/>
              </a:ext>
            </a:extLst>
          </p:cNvPr>
          <p:cNvSpPr/>
          <p:nvPr/>
        </p:nvSpPr>
        <p:spPr>
          <a:xfrm flipV="1">
            <a:off x="0" y="166685"/>
            <a:ext cx="3743325" cy="1341741"/>
          </a:xfrm>
          <a:prstGeom prst="snip1Rect">
            <a:avLst/>
          </a:prstGeom>
          <a:solidFill>
            <a:srgbClr val="0055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07ECBDF-0FE2-49A7-9052-2BC02488C6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166686"/>
            <a:ext cx="3257550" cy="1234584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3399826E-415A-4833-B3F3-AF2EA3D9843E}"/>
              </a:ext>
            </a:extLst>
          </p:cNvPr>
          <p:cNvSpPr txBox="1"/>
          <p:nvPr/>
        </p:nvSpPr>
        <p:spPr>
          <a:xfrm>
            <a:off x="6790021" y="14537"/>
            <a:ext cx="5249579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L’université du Rotary</a:t>
            </a:r>
          </a:p>
        </p:txBody>
      </p:sp>
      <p:sp>
        <p:nvSpPr>
          <p:cNvPr id="14" name="Triangle rectangle 13">
            <a:extLst>
              <a:ext uri="{FF2B5EF4-FFF2-40B4-BE49-F238E27FC236}">
                <a16:creationId xmlns:a16="http://schemas.microsoft.com/office/drawing/2014/main" id="{C2267484-B4F9-4988-9475-1B3CD8FEB576}"/>
              </a:ext>
            </a:extLst>
          </p:cNvPr>
          <p:cNvSpPr/>
          <p:nvPr/>
        </p:nvSpPr>
        <p:spPr>
          <a:xfrm flipV="1">
            <a:off x="3533775" y="212227"/>
            <a:ext cx="1219200" cy="1285875"/>
          </a:xfrm>
          <a:prstGeom prst="rtTriangle">
            <a:avLst/>
          </a:prstGeom>
          <a:solidFill>
            <a:srgbClr val="0055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35088E95-628F-4339-BF89-C645E03DAD80}"/>
              </a:ext>
            </a:extLst>
          </p:cNvPr>
          <p:cNvSpPr txBox="1"/>
          <p:nvPr/>
        </p:nvSpPr>
        <p:spPr>
          <a:xfrm>
            <a:off x="10068411" y="5970092"/>
            <a:ext cx="21625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Thimoté Jeune </a:t>
            </a:r>
          </a:p>
          <a:p>
            <a:pPr algn="r"/>
            <a:r>
              <a:rPr lang="fr-F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créateur d’entreprise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5" name="Text Box 9">
            <a:extLst>
              <a:ext uri="{FF2B5EF4-FFF2-40B4-BE49-F238E27FC236}">
                <a16:creationId xmlns:a16="http://schemas.microsoft.com/office/drawing/2014/main" id="{F389BBB0-4F24-4211-9632-C8C01E7078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1900" y="1202316"/>
            <a:ext cx="81099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fr-FR" altLang="fr-FR" b="1" u="sng" dirty="0">
                <a:solidFill>
                  <a:srgbClr val="0055A0"/>
                </a:solidFill>
                <a:latin typeface="Arial" panose="020B0604020202020204" pitchFamily="34" charset="0"/>
              </a:rPr>
              <a:t>Mettre son expérience et ses compétences professionnelles au service :</a:t>
            </a:r>
          </a:p>
        </p:txBody>
      </p:sp>
      <p:sp>
        <p:nvSpPr>
          <p:cNvPr id="17" name="Text Box 9">
            <a:extLst>
              <a:ext uri="{FF2B5EF4-FFF2-40B4-BE49-F238E27FC236}">
                <a16:creationId xmlns:a16="http://schemas.microsoft.com/office/drawing/2014/main" id="{B440FE62-6993-4796-8C60-D919B041F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8736" y="2079441"/>
            <a:ext cx="445609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dirty="0">
                <a:solidFill>
                  <a:srgbClr val="0055A0"/>
                </a:solidFill>
                <a:latin typeface="Chalkduster" panose="03050602040202020205" pitchFamily="66" charset="0"/>
              </a:rPr>
              <a:t>du bon fonctionnement du club</a:t>
            </a:r>
          </a:p>
        </p:txBody>
      </p:sp>
      <p:sp>
        <p:nvSpPr>
          <p:cNvPr id="22" name="Text Box 9">
            <a:extLst>
              <a:ext uri="{FF2B5EF4-FFF2-40B4-BE49-F238E27FC236}">
                <a16:creationId xmlns:a16="http://schemas.microsoft.com/office/drawing/2014/main" id="{27B6A242-9CDA-49D9-92BE-8297A720A0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0272" y="2523951"/>
            <a:ext cx="42107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dirty="0">
                <a:solidFill>
                  <a:srgbClr val="0055A0"/>
                </a:solidFill>
                <a:latin typeface="Chalkduster" panose="03050602040202020205" pitchFamily="66" charset="0"/>
              </a:rPr>
              <a:t>du succès des actions du club</a:t>
            </a:r>
          </a:p>
        </p:txBody>
      </p:sp>
      <p:sp>
        <p:nvSpPr>
          <p:cNvPr id="23" name="Text Box 9">
            <a:extLst>
              <a:ext uri="{FF2B5EF4-FFF2-40B4-BE49-F238E27FC236}">
                <a16:creationId xmlns:a16="http://schemas.microsoft.com/office/drawing/2014/main" id="{34ABB6CC-34F8-43E9-92F9-C21E9715EE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8736" y="2944162"/>
            <a:ext cx="441325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dirty="0">
                <a:solidFill>
                  <a:srgbClr val="0055A0"/>
                </a:solidFill>
                <a:latin typeface="Chalkduster" panose="03050602040202020205" pitchFamily="66" charset="0"/>
              </a:rPr>
              <a:t>de la découverte de son métier</a:t>
            </a:r>
          </a:p>
        </p:txBody>
      </p:sp>
      <p:sp>
        <p:nvSpPr>
          <p:cNvPr id="24" name="Text Box 9">
            <a:extLst>
              <a:ext uri="{FF2B5EF4-FFF2-40B4-BE49-F238E27FC236}">
                <a16:creationId xmlns:a16="http://schemas.microsoft.com/office/drawing/2014/main" id="{DDC78102-3BD1-47C8-9C31-1C20BFA235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8736" y="3420656"/>
            <a:ext cx="18777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dirty="0">
                <a:solidFill>
                  <a:srgbClr val="0055A0"/>
                </a:solidFill>
                <a:latin typeface="Chalkduster" panose="03050602040202020205" pitchFamily="66" charset="0"/>
              </a:rPr>
              <a:t>des membres</a:t>
            </a:r>
          </a:p>
        </p:txBody>
      </p:sp>
      <p:sp>
        <p:nvSpPr>
          <p:cNvPr id="25" name="Text Box 9">
            <a:extLst>
              <a:ext uri="{FF2B5EF4-FFF2-40B4-BE49-F238E27FC236}">
                <a16:creationId xmlns:a16="http://schemas.microsoft.com/office/drawing/2014/main" id="{D6933E26-E1F4-4699-842C-570F5E0909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8736" y="3860785"/>
            <a:ext cx="738400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dirty="0">
                <a:solidFill>
                  <a:srgbClr val="0055A0"/>
                </a:solidFill>
                <a:latin typeface="Chalkduster" panose="03050602040202020205" pitchFamily="66" charset="0"/>
              </a:rPr>
              <a:t>de la représentation de sa profession au sein du club</a:t>
            </a:r>
          </a:p>
        </p:txBody>
      </p:sp>
      <p:sp>
        <p:nvSpPr>
          <p:cNvPr id="26" name="Text Box 9">
            <a:extLst>
              <a:ext uri="{FF2B5EF4-FFF2-40B4-BE49-F238E27FC236}">
                <a16:creationId xmlns:a16="http://schemas.microsoft.com/office/drawing/2014/main" id="{FD49E059-FC2C-4014-9810-5BF170436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8736" y="4285258"/>
            <a:ext cx="427495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dirty="0">
                <a:solidFill>
                  <a:srgbClr val="0055A0"/>
                </a:solidFill>
                <a:latin typeface="Chalkduster" panose="03050602040202020205" pitchFamily="66" charset="0"/>
              </a:rPr>
              <a:t>de la transmission d’un savoir</a:t>
            </a: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DC398056-0747-4CE3-A31E-6143D73F58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071" y="2105764"/>
            <a:ext cx="3383804" cy="257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12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5" grpId="0"/>
      <p:bldP spid="17" grpId="0"/>
      <p:bldP spid="22" grpId="0"/>
      <p:bldP spid="23" grpId="0"/>
      <p:bldP spid="24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41C2604-5EE8-46F1-BE16-0DF9F9597497}"/>
              </a:ext>
            </a:extLst>
          </p:cNvPr>
          <p:cNvSpPr/>
          <p:nvPr/>
        </p:nvSpPr>
        <p:spPr>
          <a:xfrm>
            <a:off x="3544763" y="726282"/>
            <a:ext cx="655762" cy="59983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F33104D-1295-428D-A296-5185577AE4C3}"/>
              </a:ext>
            </a:extLst>
          </p:cNvPr>
          <p:cNvSpPr/>
          <p:nvPr/>
        </p:nvSpPr>
        <p:spPr>
          <a:xfrm>
            <a:off x="0" y="6591300"/>
            <a:ext cx="12192000" cy="266700"/>
          </a:xfrm>
          <a:prstGeom prst="rect">
            <a:avLst/>
          </a:prstGeom>
          <a:solidFill>
            <a:srgbClr val="0055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15940D8-DD5F-47C9-BE4E-327B61397F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9786" y="5076824"/>
            <a:ext cx="1673614" cy="14192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05DE75B-72AB-473D-9C12-396E477C3F01}"/>
              </a:ext>
            </a:extLst>
          </p:cNvPr>
          <p:cNvSpPr/>
          <p:nvPr/>
        </p:nvSpPr>
        <p:spPr>
          <a:xfrm>
            <a:off x="0" y="-1"/>
            <a:ext cx="12192000" cy="769441"/>
          </a:xfrm>
          <a:prstGeom prst="rect">
            <a:avLst/>
          </a:prstGeom>
          <a:solidFill>
            <a:srgbClr val="0055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 : avec coin rogné 7">
            <a:extLst>
              <a:ext uri="{FF2B5EF4-FFF2-40B4-BE49-F238E27FC236}">
                <a16:creationId xmlns:a16="http://schemas.microsoft.com/office/drawing/2014/main" id="{00C9A874-1652-4F41-84F8-FCDD7FCF626F}"/>
              </a:ext>
            </a:extLst>
          </p:cNvPr>
          <p:cNvSpPr/>
          <p:nvPr/>
        </p:nvSpPr>
        <p:spPr>
          <a:xfrm flipV="1">
            <a:off x="0" y="166685"/>
            <a:ext cx="3743325" cy="1341741"/>
          </a:xfrm>
          <a:prstGeom prst="snip1Rect">
            <a:avLst/>
          </a:prstGeom>
          <a:solidFill>
            <a:srgbClr val="0055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07ECBDF-0FE2-49A7-9052-2BC02488C6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166686"/>
            <a:ext cx="3257550" cy="1234584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3399826E-415A-4833-B3F3-AF2EA3D9843E}"/>
              </a:ext>
            </a:extLst>
          </p:cNvPr>
          <p:cNvSpPr txBox="1"/>
          <p:nvPr/>
        </p:nvSpPr>
        <p:spPr>
          <a:xfrm>
            <a:off x="6790021" y="14537"/>
            <a:ext cx="5249579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L’université du Rotary</a:t>
            </a:r>
          </a:p>
        </p:txBody>
      </p:sp>
      <p:sp>
        <p:nvSpPr>
          <p:cNvPr id="14" name="Triangle rectangle 13">
            <a:extLst>
              <a:ext uri="{FF2B5EF4-FFF2-40B4-BE49-F238E27FC236}">
                <a16:creationId xmlns:a16="http://schemas.microsoft.com/office/drawing/2014/main" id="{C2267484-B4F9-4988-9475-1B3CD8FEB576}"/>
              </a:ext>
            </a:extLst>
          </p:cNvPr>
          <p:cNvSpPr/>
          <p:nvPr/>
        </p:nvSpPr>
        <p:spPr>
          <a:xfrm flipV="1">
            <a:off x="3533775" y="212227"/>
            <a:ext cx="1219200" cy="1285875"/>
          </a:xfrm>
          <a:prstGeom prst="rtTriangle">
            <a:avLst/>
          </a:prstGeom>
          <a:solidFill>
            <a:srgbClr val="0055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Picture 6" descr="YAO! - Coronavirus : le réseau YAO! se mobilise">
            <a:extLst>
              <a:ext uri="{FF2B5EF4-FFF2-40B4-BE49-F238E27FC236}">
                <a16:creationId xmlns:a16="http://schemas.microsoft.com/office/drawing/2014/main" id="{B317EAA4-59A0-433D-8F9E-8787AF378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06" y="1783510"/>
            <a:ext cx="1631341" cy="1631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826C157D-B378-42C2-9DBA-038E9E7E8ABA}"/>
              </a:ext>
            </a:extLst>
          </p:cNvPr>
          <p:cNvSpPr txBox="1"/>
          <p:nvPr/>
        </p:nvSpPr>
        <p:spPr>
          <a:xfrm>
            <a:off x="147637" y="3632705"/>
            <a:ext cx="3279073" cy="2153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YAO, le réseau breton de soutien entrepreneurial à la jeunesse, les réuni les jeunes âgés de 18 à 30 ans ayant la volonté d’entreprendre les et dirigeants et professionnels ayant la volonté de transmettre.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35088E95-628F-4339-BF89-C645E03DAD80}"/>
              </a:ext>
            </a:extLst>
          </p:cNvPr>
          <p:cNvSpPr txBox="1"/>
          <p:nvPr/>
        </p:nvSpPr>
        <p:spPr>
          <a:xfrm>
            <a:off x="10068411" y="5970092"/>
            <a:ext cx="21625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Thimoté Jeune </a:t>
            </a:r>
          </a:p>
          <a:p>
            <a:pPr algn="r"/>
            <a:r>
              <a:rPr lang="fr-F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créateur d’entreprise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0E6C0514-9947-4C19-9B44-D041A2D4FD92}"/>
              </a:ext>
            </a:extLst>
          </p:cNvPr>
          <p:cNvSpPr txBox="1"/>
          <p:nvPr/>
        </p:nvSpPr>
        <p:spPr>
          <a:xfrm>
            <a:off x="7972911" y="5984246"/>
            <a:ext cx="21625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Christophe</a:t>
            </a:r>
            <a:r>
              <a:rPr lang="fr-F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fr-FR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Parrain YAO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3" name="Média en ligne 2" title="Video YAO">
            <a:hlinkClick r:id="" action="ppaction://media"/>
            <a:extLst>
              <a:ext uri="{FF2B5EF4-FFF2-40B4-BE49-F238E27FC236}">
                <a16:creationId xmlns:a16="http://schemas.microsoft.com/office/drawing/2014/main" id="{2B701FDC-49BC-4313-ACEB-FC90DF13C89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3528307" y="1525595"/>
            <a:ext cx="8647237" cy="4885689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285DB9F0-0342-4547-ABC5-5E3D07A576A0}"/>
              </a:ext>
            </a:extLst>
          </p:cNvPr>
          <p:cNvSpPr txBox="1"/>
          <p:nvPr/>
        </p:nvSpPr>
        <p:spPr>
          <a:xfrm>
            <a:off x="3727681" y="6539984"/>
            <a:ext cx="42994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Mario </a:t>
            </a:r>
            <a:r>
              <a:rPr lang="fr-FR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Piromalli</a:t>
            </a:r>
            <a:r>
              <a:rPr lang="fr-F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Fondateur du réseau YAO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62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5DA019E-02FE-49AB-BF31-ED9514DF503A}"/>
              </a:ext>
            </a:extLst>
          </p:cNvPr>
          <p:cNvSpPr/>
          <p:nvPr/>
        </p:nvSpPr>
        <p:spPr>
          <a:xfrm rot="2470582">
            <a:off x="1475347" y="-188374"/>
            <a:ext cx="655762" cy="641734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 descr="Free and Easy to use Mobile Voting - live and video stream ...">
            <a:extLst>
              <a:ext uri="{FF2B5EF4-FFF2-40B4-BE49-F238E27FC236}">
                <a16:creationId xmlns:a16="http://schemas.microsoft.com/office/drawing/2014/main" id="{AB1F0C48-EA88-4DD5-B362-6C3F599CB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58557">
            <a:off x="994898" y="2380892"/>
            <a:ext cx="2696656" cy="509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F33104D-1295-428D-A296-5185577AE4C3}"/>
              </a:ext>
            </a:extLst>
          </p:cNvPr>
          <p:cNvSpPr/>
          <p:nvPr/>
        </p:nvSpPr>
        <p:spPr>
          <a:xfrm>
            <a:off x="0" y="6591300"/>
            <a:ext cx="12192000" cy="266700"/>
          </a:xfrm>
          <a:prstGeom prst="rect">
            <a:avLst/>
          </a:prstGeom>
          <a:solidFill>
            <a:srgbClr val="0055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5DE75B-72AB-473D-9C12-396E477C3F01}"/>
              </a:ext>
            </a:extLst>
          </p:cNvPr>
          <p:cNvSpPr/>
          <p:nvPr/>
        </p:nvSpPr>
        <p:spPr>
          <a:xfrm>
            <a:off x="0" y="-1"/>
            <a:ext cx="12192000" cy="769441"/>
          </a:xfrm>
          <a:prstGeom prst="rect">
            <a:avLst/>
          </a:prstGeom>
          <a:solidFill>
            <a:srgbClr val="0055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 : avec coin rogné 7">
            <a:extLst>
              <a:ext uri="{FF2B5EF4-FFF2-40B4-BE49-F238E27FC236}">
                <a16:creationId xmlns:a16="http://schemas.microsoft.com/office/drawing/2014/main" id="{00C9A874-1652-4F41-84F8-FCDD7FCF626F}"/>
              </a:ext>
            </a:extLst>
          </p:cNvPr>
          <p:cNvSpPr/>
          <p:nvPr/>
        </p:nvSpPr>
        <p:spPr>
          <a:xfrm flipV="1">
            <a:off x="0" y="166685"/>
            <a:ext cx="3743325" cy="1341741"/>
          </a:xfrm>
          <a:prstGeom prst="snip1Rect">
            <a:avLst/>
          </a:prstGeom>
          <a:solidFill>
            <a:srgbClr val="0055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07ECBDF-0FE2-49A7-9052-2BC02488C6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166686"/>
            <a:ext cx="3257550" cy="1234584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3399826E-415A-4833-B3F3-AF2EA3D9843E}"/>
              </a:ext>
            </a:extLst>
          </p:cNvPr>
          <p:cNvSpPr txBox="1"/>
          <p:nvPr/>
        </p:nvSpPr>
        <p:spPr>
          <a:xfrm>
            <a:off x="6790021" y="14537"/>
            <a:ext cx="5249579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L’université du Rotary</a:t>
            </a:r>
          </a:p>
        </p:txBody>
      </p:sp>
      <p:sp>
        <p:nvSpPr>
          <p:cNvPr id="14" name="Triangle rectangle 13">
            <a:extLst>
              <a:ext uri="{FF2B5EF4-FFF2-40B4-BE49-F238E27FC236}">
                <a16:creationId xmlns:a16="http://schemas.microsoft.com/office/drawing/2014/main" id="{C2267484-B4F9-4988-9475-1B3CD8FEB576}"/>
              </a:ext>
            </a:extLst>
          </p:cNvPr>
          <p:cNvSpPr/>
          <p:nvPr/>
        </p:nvSpPr>
        <p:spPr>
          <a:xfrm flipV="1">
            <a:off x="3533775" y="212227"/>
            <a:ext cx="1219200" cy="1285875"/>
          </a:xfrm>
          <a:prstGeom prst="rtTriangle">
            <a:avLst/>
          </a:prstGeom>
          <a:solidFill>
            <a:srgbClr val="0055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D791729-B0EB-4D83-B502-7DC7771F7566}"/>
              </a:ext>
            </a:extLst>
          </p:cNvPr>
          <p:cNvSpPr txBox="1"/>
          <p:nvPr/>
        </p:nvSpPr>
        <p:spPr>
          <a:xfrm>
            <a:off x="3990975" y="1115203"/>
            <a:ext cx="8296274" cy="4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300" b="1" dirty="0">
                <a:solidFill>
                  <a:srgbClr val="0055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SONDAGE :</a:t>
            </a:r>
            <a:endParaRPr lang="fr-FR" sz="2300" dirty="0">
              <a:solidFill>
                <a:srgbClr val="0055A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F3E9BE3C-E07F-416B-A37F-2302A8D36DF8}"/>
              </a:ext>
            </a:extLst>
          </p:cNvPr>
          <p:cNvSpPr txBox="1"/>
          <p:nvPr/>
        </p:nvSpPr>
        <p:spPr>
          <a:xfrm>
            <a:off x="3874294" y="3085760"/>
            <a:ext cx="61388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b="0" i="0" dirty="0">
                <a:solidFill>
                  <a:srgbClr val="333333"/>
                </a:solidFill>
                <a:effectLst/>
                <a:latin typeface="Poppins" panose="00000500000000000000" pitchFamily="2" charset="0"/>
              </a:rPr>
              <a:t>Votez sur </a:t>
            </a:r>
            <a:r>
              <a:rPr lang="fr-FR" sz="2400" b="0" i="0" u="none" strike="noStrike" dirty="0">
                <a:solidFill>
                  <a:srgbClr val="3498DB"/>
                </a:solidFill>
                <a:effectLst/>
                <a:latin typeface="Poppins" panose="00000500000000000000" pitchFamily="2" charset="0"/>
                <a:hlinkClick r:id="rId4"/>
              </a:rPr>
              <a:t>live.voxvote.com</a:t>
            </a:r>
            <a:r>
              <a:rPr lang="fr-FR" sz="2400" b="0" i="0" dirty="0">
                <a:solidFill>
                  <a:srgbClr val="333333"/>
                </a:solidFill>
                <a:effectLst/>
                <a:latin typeface="Poppins" panose="00000500000000000000" pitchFamily="2" charset="0"/>
              </a:rPr>
              <a:t>   </a:t>
            </a:r>
          </a:p>
          <a:p>
            <a:pPr algn="ctr"/>
            <a:r>
              <a:rPr lang="fr-FR" sz="2400" b="1" dirty="0">
                <a:solidFill>
                  <a:srgbClr val="333333"/>
                </a:solidFill>
                <a:latin typeface="Poppins" panose="00000500000000000000" pitchFamily="2" charset="0"/>
              </a:rPr>
              <a:t> Code</a:t>
            </a:r>
            <a:r>
              <a:rPr lang="fr-FR" sz="2400" b="1" i="0" dirty="0">
                <a:solidFill>
                  <a:srgbClr val="333333"/>
                </a:solidFill>
                <a:effectLst/>
                <a:latin typeface="Poppins" panose="00000500000000000000" pitchFamily="2" charset="0"/>
              </a:rPr>
              <a:t> : 164159</a:t>
            </a:r>
            <a:endParaRPr lang="fr-FR" sz="2400" b="0" i="0" dirty="0">
              <a:solidFill>
                <a:srgbClr val="333333"/>
              </a:solidFill>
              <a:effectLst/>
              <a:latin typeface="Poppins" panose="00000500000000000000" pitchFamily="2" charset="0"/>
            </a:endParaRPr>
          </a:p>
        </p:txBody>
      </p:sp>
      <p:pic>
        <p:nvPicPr>
          <p:cNvPr id="1028" name="Picture 4" descr="Explain">
            <a:extLst>
              <a:ext uri="{FF2B5EF4-FFF2-40B4-BE49-F238E27FC236}">
                <a16:creationId xmlns:a16="http://schemas.microsoft.com/office/drawing/2014/main" id="{46FF2FAB-2216-4FAF-91EA-50450C983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1156" y="2971800"/>
            <a:ext cx="25908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C951542C-A786-4A61-82FF-2BA4EE1D83F7}"/>
              </a:ext>
            </a:extLst>
          </p:cNvPr>
          <p:cNvSpPr txBox="1"/>
          <p:nvPr/>
        </p:nvSpPr>
        <p:spPr>
          <a:xfrm>
            <a:off x="3533776" y="2036243"/>
            <a:ext cx="85058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solidFill>
                  <a:srgbClr val="0055A0"/>
                </a:solidFill>
                <a:effectLst/>
                <a:latin typeface="Chalkduster" panose="0305060204020202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L'esprit "réseau professionnel" a t'il sa place dans ton club ?</a:t>
            </a:r>
          </a:p>
        </p:txBody>
      </p:sp>
    </p:spTree>
    <p:extLst>
      <p:ext uri="{BB962C8B-B14F-4D97-AF65-F5344CB8AC3E}">
        <p14:creationId xmlns:p14="http://schemas.microsoft.com/office/powerpoint/2010/main" val="364534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A97C4AF-926F-42FE-87D5-125D2C1874BE}"/>
              </a:ext>
            </a:extLst>
          </p:cNvPr>
          <p:cNvSpPr/>
          <p:nvPr/>
        </p:nvSpPr>
        <p:spPr>
          <a:xfrm>
            <a:off x="3544763" y="726282"/>
            <a:ext cx="655762" cy="59983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D01A24A3-BB7B-4FE9-919E-8E1155D929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8448" y="882807"/>
            <a:ext cx="7722502" cy="570849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F33104D-1295-428D-A296-5185577AE4C3}"/>
              </a:ext>
            </a:extLst>
          </p:cNvPr>
          <p:cNvSpPr/>
          <p:nvPr/>
        </p:nvSpPr>
        <p:spPr>
          <a:xfrm>
            <a:off x="0" y="6591300"/>
            <a:ext cx="12192000" cy="266700"/>
          </a:xfrm>
          <a:prstGeom prst="rect">
            <a:avLst/>
          </a:prstGeom>
          <a:solidFill>
            <a:srgbClr val="0055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15940D8-DD5F-47C9-BE4E-327B61397F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9786" y="5076824"/>
            <a:ext cx="1673614" cy="14192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05DE75B-72AB-473D-9C12-396E477C3F01}"/>
              </a:ext>
            </a:extLst>
          </p:cNvPr>
          <p:cNvSpPr/>
          <p:nvPr/>
        </p:nvSpPr>
        <p:spPr>
          <a:xfrm>
            <a:off x="0" y="-1"/>
            <a:ext cx="12192000" cy="769441"/>
          </a:xfrm>
          <a:prstGeom prst="rect">
            <a:avLst/>
          </a:prstGeom>
          <a:solidFill>
            <a:srgbClr val="0055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 : avec coin rogné 7">
            <a:extLst>
              <a:ext uri="{FF2B5EF4-FFF2-40B4-BE49-F238E27FC236}">
                <a16:creationId xmlns:a16="http://schemas.microsoft.com/office/drawing/2014/main" id="{00C9A874-1652-4F41-84F8-FCDD7FCF626F}"/>
              </a:ext>
            </a:extLst>
          </p:cNvPr>
          <p:cNvSpPr/>
          <p:nvPr/>
        </p:nvSpPr>
        <p:spPr>
          <a:xfrm flipV="1">
            <a:off x="0" y="166685"/>
            <a:ext cx="3743325" cy="1341741"/>
          </a:xfrm>
          <a:prstGeom prst="snip1Rect">
            <a:avLst/>
          </a:prstGeom>
          <a:solidFill>
            <a:srgbClr val="0055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07ECBDF-0FE2-49A7-9052-2BC02488C6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166686"/>
            <a:ext cx="3257550" cy="1234584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3399826E-415A-4833-B3F3-AF2EA3D9843E}"/>
              </a:ext>
            </a:extLst>
          </p:cNvPr>
          <p:cNvSpPr txBox="1"/>
          <p:nvPr/>
        </p:nvSpPr>
        <p:spPr>
          <a:xfrm>
            <a:off x="6790021" y="14537"/>
            <a:ext cx="5249579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L’université du Rotary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75A50211-FF2B-466A-9AC6-687FA54B9B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180137"/>
            <a:ext cx="1604689" cy="1544513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5E8B5E63-10B4-4600-B7F0-15BE76D9972A}"/>
              </a:ext>
            </a:extLst>
          </p:cNvPr>
          <p:cNvSpPr txBox="1"/>
          <p:nvPr/>
        </p:nvSpPr>
        <p:spPr>
          <a:xfrm>
            <a:off x="1928812" y="5828842"/>
            <a:ext cx="34480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055A0"/>
                </a:solidFill>
              </a:rPr>
              <a:t>SERVIR POUR </a:t>
            </a:r>
          </a:p>
          <a:p>
            <a:r>
              <a:rPr lang="fr-FR" b="1" dirty="0">
                <a:solidFill>
                  <a:srgbClr val="0055A0"/>
                </a:solidFill>
              </a:rPr>
              <a:t>CHANGER DES VIES</a:t>
            </a:r>
          </a:p>
        </p:txBody>
      </p:sp>
      <p:sp>
        <p:nvSpPr>
          <p:cNvPr id="14" name="Triangle rectangle 13">
            <a:extLst>
              <a:ext uri="{FF2B5EF4-FFF2-40B4-BE49-F238E27FC236}">
                <a16:creationId xmlns:a16="http://schemas.microsoft.com/office/drawing/2014/main" id="{C2267484-B4F9-4988-9475-1B3CD8FEB576}"/>
              </a:ext>
            </a:extLst>
          </p:cNvPr>
          <p:cNvSpPr/>
          <p:nvPr/>
        </p:nvSpPr>
        <p:spPr>
          <a:xfrm flipV="1">
            <a:off x="3533775" y="212227"/>
            <a:ext cx="1219200" cy="1285875"/>
          </a:xfrm>
          <a:prstGeom prst="rtTriangle">
            <a:avLst/>
          </a:prstGeom>
          <a:solidFill>
            <a:srgbClr val="0055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87EB50E2-421C-4372-8BAB-7FD7A7A7B48F}"/>
              </a:ext>
            </a:extLst>
          </p:cNvPr>
          <p:cNvSpPr txBox="1"/>
          <p:nvPr/>
        </p:nvSpPr>
        <p:spPr>
          <a:xfrm>
            <a:off x="1571625" y="6539598"/>
            <a:ext cx="11856244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indent="-914400"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JCE = Aline </a:t>
            </a:r>
            <a:r>
              <a:rPr lang="fr-FR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Audemard</a:t>
            </a:r>
            <a:r>
              <a:rPr lang="fr-F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Audrey Nguyen, Michel </a:t>
            </a:r>
            <a:r>
              <a:rPr lang="fr-FR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Porhel</a:t>
            </a:r>
            <a:r>
              <a:rPr lang="fr-FR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fr-F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CJD = Stéphane </a:t>
            </a:r>
            <a:r>
              <a:rPr lang="fr-FR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Mattéi</a:t>
            </a:r>
            <a:r>
              <a:rPr lang="fr-F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Olivier Giraud, Patrick Maillard.</a:t>
            </a:r>
            <a:endParaRPr lang="fr-FR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BF87252-D90E-4D4B-8A11-B47AFED73782}"/>
              </a:ext>
            </a:extLst>
          </p:cNvPr>
          <p:cNvSpPr txBox="1"/>
          <p:nvPr/>
        </p:nvSpPr>
        <p:spPr>
          <a:xfrm>
            <a:off x="12121" y="1876413"/>
            <a:ext cx="3976687" cy="2958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indent="-914400">
              <a:lnSpc>
                <a:spcPct val="107000"/>
              </a:lnSpc>
              <a:spcAft>
                <a:spcPts val="800"/>
              </a:spcAft>
            </a:pPr>
            <a:r>
              <a:rPr lang="fr-FR" sz="2400" b="1" dirty="0">
                <a:solidFill>
                  <a:srgbClr val="0055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fr-FR" sz="2400" b="1" dirty="0">
                <a:solidFill>
                  <a:srgbClr val="0055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suis membre de la JCE, </a:t>
            </a:r>
          </a:p>
          <a:p>
            <a:pPr marL="914400" indent="-914400">
              <a:lnSpc>
                <a:spcPct val="107000"/>
              </a:lnSpc>
              <a:spcAft>
                <a:spcPts val="800"/>
              </a:spcAft>
            </a:pPr>
            <a:r>
              <a:rPr lang="fr-FR" sz="2400" b="1" dirty="0">
                <a:solidFill>
                  <a:srgbClr val="0055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 CJD… </a:t>
            </a:r>
            <a:r>
              <a:rPr lang="fr-FR" sz="2400" b="1" dirty="0">
                <a:solidFill>
                  <a:srgbClr val="0055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Pourquoi</a:t>
            </a:r>
            <a:r>
              <a:rPr lang="fr-FR" sz="2400" b="1" dirty="0">
                <a:solidFill>
                  <a:srgbClr val="0055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suis-je </a:t>
            </a:r>
          </a:p>
          <a:p>
            <a:pPr marL="914400" indent="-914400">
              <a:lnSpc>
                <a:spcPct val="107000"/>
              </a:lnSpc>
              <a:spcAft>
                <a:spcPts val="800"/>
              </a:spcAft>
            </a:pPr>
            <a:r>
              <a:rPr lang="fr-FR" sz="2400" b="1" dirty="0">
                <a:solidFill>
                  <a:srgbClr val="0055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devenu Rotarien ?            </a:t>
            </a:r>
          </a:p>
          <a:p>
            <a:pPr marL="914400" indent="-914400">
              <a:lnSpc>
                <a:spcPct val="107000"/>
              </a:lnSpc>
              <a:spcAft>
                <a:spcPts val="800"/>
              </a:spcAft>
            </a:pPr>
            <a:endParaRPr lang="fr-FR" sz="2400" b="1" dirty="0">
              <a:solidFill>
                <a:srgbClr val="0055A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>
              <a:lnSpc>
                <a:spcPct val="107000"/>
              </a:lnSpc>
              <a:spcAft>
                <a:spcPts val="800"/>
              </a:spcAft>
            </a:pPr>
            <a:r>
              <a:rPr lang="fr-FR" sz="2400" b="1" dirty="0">
                <a:solidFill>
                  <a:srgbClr val="0055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Quelles sont les valeurs </a:t>
            </a:r>
          </a:p>
          <a:p>
            <a:pPr marL="914400" indent="-914400">
              <a:lnSpc>
                <a:spcPct val="107000"/>
              </a:lnSpc>
              <a:spcAft>
                <a:spcPts val="800"/>
              </a:spcAft>
            </a:pPr>
            <a:r>
              <a:rPr lang="fr-FR" sz="2400" b="1" dirty="0">
                <a:solidFill>
                  <a:srgbClr val="0055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qui m’ont </a:t>
            </a:r>
            <a:r>
              <a:rPr lang="fr-FR" sz="2400" b="1" dirty="0">
                <a:solidFill>
                  <a:srgbClr val="0055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attiré</a:t>
            </a:r>
            <a:r>
              <a:rPr lang="fr-FR" sz="2400" b="1" dirty="0">
                <a:solidFill>
                  <a:srgbClr val="0055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au Rotary ?</a:t>
            </a:r>
            <a:endParaRPr lang="fr-FR" sz="2400" dirty="0">
              <a:solidFill>
                <a:srgbClr val="0055A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98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5DA019E-02FE-49AB-BF31-ED9514DF503A}"/>
              </a:ext>
            </a:extLst>
          </p:cNvPr>
          <p:cNvSpPr/>
          <p:nvPr/>
        </p:nvSpPr>
        <p:spPr>
          <a:xfrm rot="2470582">
            <a:off x="1475347" y="-188374"/>
            <a:ext cx="655762" cy="641734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 descr="Free and Easy to use Mobile Voting - live and video stream ...">
            <a:extLst>
              <a:ext uri="{FF2B5EF4-FFF2-40B4-BE49-F238E27FC236}">
                <a16:creationId xmlns:a16="http://schemas.microsoft.com/office/drawing/2014/main" id="{AB1F0C48-EA88-4DD5-B362-6C3F599CB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58557">
            <a:off x="994898" y="2380892"/>
            <a:ext cx="2696656" cy="509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F33104D-1295-428D-A296-5185577AE4C3}"/>
              </a:ext>
            </a:extLst>
          </p:cNvPr>
          <p:cNvSpPr/>
          <p:nvPr/>
        </p:nvSpPr>
        <p:spPr>
          <a:xfrm>
            <a:off x="0" y="6591300"/>
            <a:ext cx="12192000" cy="266700"/>
          </a:xfrm>
          <a:prstGeom prst="rect">
            <a:avLst/>
          </a:prstGeom>
          <a:solidFill>
            <a:srgbClr val="0055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5DE75B-72AB-473D-9C12-396E477C3F01}"/>
              </a:ext>
            </a:extLst>
          </p:cNvPr>
          <p:cNvSpPr/>
          <p:nvPr/>
        </p:nvSpPr>
        <p:spPr>
          <a:xfrm>
            <a:off x="0" y="-1"/>
            <a:ext cx="12192000" cy="769441"/>
          </a:xfrm>
          <a:prstGeom prst="rect">
            <a:avLst/>
          </a:prstGeom>
          <a:solidFill>
            <a:srgbClr val="0055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 : avec coin rogné 7">
            <a:extLst>
              <a:ext uri="{FF2B5EF4-FFF2-40B4-BE49-F238E27FC236}">
                <a16:creationId xmlns:a16="http://schemas.microsoft.com/office/drawing/2014/main" id="{00C9A874-1652-4F41-84F8-FCDD7FCF626F}"/>
              </a:ext>
            </a:extLst>
          </p:cNvPr>
          <p:cNvSpPr/>
          <p:nvPr/>
        </p:nvSpPr>
        <p:spPr>
          <a:xfrm flipV="1">
            <a:off x="0" y="166685"/>
            <a:ext cx="3743325" cy="1341741"/>
          </a:xfrm>
          <a:prstGeom prst="snip1Rect">
            <a:avLst/>
          </a:prstGeom>
          <a:solidFill>
            <a:srgbClr val="0055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07ECBDF-0FE2-49A7-9052-2BC02488C6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166686"/>
            <a:ext cx="3257550" cy="1234584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3399826E-415A-4833-B3F3-AF2EA3D9843E}"/>
              </a:ext>
            </a:extLst>
          </p:cNvPr>
          <p:cNvSpPr txBox="1"/>
          <p:nvPr/>
        </p:nvSpPr>
        <p:spPr>
          <a:xfrm>
            <a:off x="6790021" y="14537"/>
            <a:ext cx="5249579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L’université du Rotary</a:t>
            </a:r>
          </a:p>
        </p:txBody>
      </p:sp>
      <p:sp>
        <p:nvSpPr>
          <p:cNvPr id="14" name="Triangle rectangle 13">
            <a:extLst>
              <a:ext uri="{FF2B5EF4-FFF2-40B4-BE49-F238E27FC236}">
                <a16:creationId xmlns:a16="http://schemas.microsoft.com/office/drawing/2014/main" id="{C2267484-B4F9-4988-9475-1B3CD8FEB576}"/>
              </a:ext>
            </a:extLst>
          </p:cNvPr>
          <p:cNvSpPr/>
          <p:nvPr/>
        </p:nvSpPr>
        <p:spPr>
          <a:xfrm flipV="1">
            <a:off x="3533775" y="212227"/>
            <a:ext cx="1219200" cy="1285875"/>
          </a:xfrm>
          <a:prstGeom prst="rtTriangle">
            <a:avLst/>
          </a:prstGeom>
          <a:solidFill>
            <a:srgbClr val="0055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D791729-B0EB-4D83-B502-7DC7771F7566}"/>
              </a:ext>
            </a:extLst>
          </p:cNvPr>
          <p:cNvSpPr txBox="1"/>
          <p:nvPr/>
        </p:nvSpPr>
        <p:spPr>
          <a:xfrm>
            <a:off x="3990975" y="1115203"/>
            <a:ext cx="8296274" cy="4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300" b="1" dirty="0">
                <a:solidFill>
                  <a:srgbClr val="0055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SONDAGE :</a:t>
            </a:r>
            <a:endParaRPr lang="fr-FR" sz="2300" dirty="0">
              <a:solidFill>
                <a:srgbClr val="0055A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F3E9BE3C-E07F-416B-A37F-2302A8D36DF8}"/>
              </a:ext>
            </a:extLst>
          </p:cNvPr>
          <p:cNvSpPr txBox="1"/>
          <p:nvPr/>
        </p:nvSpPr>
        <p:spPr>
          <a:xfrm>
            <a:off x="3874294" y="3085760"/>
            <a:ext cx="61388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b="0" i="0" dirty="0">
                <a:solidFill>
                  <a:srgbClr val="333333"/>
                </a:solidFill>
                <a:effectLst/>
                <a:latin typeface="Poppins" panose="00000500000000000000" pitchFamily="2" charset="0"/>
              </a:rPr>
              <a:t>Votez sur </a:t>
            </a:r>
            <a:r>
              <a:rPr lang="fr-FR" sz="2400" b="0" i="0" u="none" strike="noStrike" dirty="0">
                <a:solidFill>
                  <a:srgbClr val="3498DB"/>
                </a:solidFill>
                <a:effectLst/>
                <a:latin typeface="Poppins" panose="00000500000000000000" pitchFamily="2" charset="0"/>
                <a:hlinkClick r:id="rId4"/>
              </a:rPr>
              <a:t>live.voxvote.com</a:t>
            </a:r>
            <a:r>
              <a:rPr lang="fr-FR" sz="2400" b="0" i="0" dirty="0">
                <a:solidFill>
                  <a:srgbClr val="333333"/>
                </a:solidFill>
                <a:effectLst/>
                <a:latin typeface="Poppins" panose="00000500000000000000" pitchFamily="2" charset="0"/>
              </a:rPr>
              <a:t>   </a:t>
            </a:r>
          </a:p>
          <a:p>
            <a:pPr algn="ctr"/>
            <a:r>
              <a:rPr lang="fr-FR" sz="2400" b="1" dirty="0">
                <a:solidFill>
                  <a:srgbClr val="333333"/>
                </a:solidFill>
                <a:latin typeface="Poppins" panose="00000500000000000000" pitchFamily="2" charset="0"/>
              </a:rPr>
              <a:t> Code</a:t>
            </a:r>
            <a:r>
              <a:rPr lang="fr-FR" sz="2400" b="1" i="0" dirty="0">
                <a:solidFill>
                  <a:srgbClr val="333333"/>
                </a:solidFill>
                <a:effectLst/>
                <a:latin typeface="Poppins" panose="00000500000000000000" pitchFamily="2" charset="0"/>
              </a:rPr>
              <a:t> : 164159</a:t>
            </a:r>
            <a:endParaRPr lang="fr-FR" sz="2400" b="0" i="0" dirty="0">
              <a:solidFill>
                <a:srgbClr val="333333"/>
              </a:solidFill>
              <a:effectLst/>
              <a:latin typeface="Poppins" panose="00000500000000000000" pitchFamily="2" charset="0"/>
            </a:endParaRPr>
          </a:p>
        </p:txBody>
      </p:sp>
      <p:pic>
        <p:nvPicPr>
          <p:cNvPr id="1028" name="Picture 4" descr="Explain">
            <a:extLst>
              <a:ext uri="{FF2B5EF4-FFF2-40B4-BE49-F238E27FC236}">
                <a16:creationId xmlns:a16="http://schemas.microsoft.com/office/drawing/2014/main" id="{46FF2FAB-2216-4FAF-91EA-50450C983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1156" y="2971800"/>
            <a:ext cx="25908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C951542C-A786-4A61-82FF-2BA4EE1D83F7}"/>
              </a:ext>
            </a:extLst>
          </p:cNvPr>
          <p:cNvSpPr txBox="1"/>
          <p:nvPr/>
        </p:nvSpPr>
        <p:spPr>
          <a:xfrm>
            <a:off x="2238375" y="1875230"/>
            <a:ext cx="101155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solidFill>
                  <a:srgbClr val="0055A0"/>
                </a:solidFill>
                <a:effectLst/>
                <a:latin typeface="Chalkduster" panose="0305060204020202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Pour toi le réseau professionnel au club se résume t’il qu’à du business ?</a:t>
            </a:r>
          </a:p>
          <a:p>
            <a:endParaRPr lang="fr-FR" sz="1800" dirty="0">
              <a:solidFill>
                <a:srgbClr val="0055A0"/>
              </a:solidFill>
              <a:effectLst/>
              <a:latin typeface="Chalkduster" panose="03050602040202020205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55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1226</TotalTime>
  <Words>797</Words>
  <Application>Microsoft Office PowerPoint</Application>
  <PresentationFormat>Grand écran</PresentationFormat>
  <Paragraphs>147</Paragraphs>
  <Slides>24</Slides>
  <Notes>0</Notes>
  <HiddenSlides>0</HiddenSlides>
  <MMClips>3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7" baseType="lpstr">
      <vt:lpstr>Alegreya Sans Black</vt:lpstr>
      <vt:lpstr>Anime Ace 2.0 BB</vt:lpstr>
      <vt:lpstr>arial</vt:lpstr>
      <vt:lpstr>arial</vt:lpstr>
      <vt:lpstr>Berlin Sans FB Demi</vt:lpstr>
      <vt:lpstr>Calibri</vt:lpstr>
      <vt:lpstr>Calibri Light</vt:lpstr>
      <vt:lpstr>Chalkduster</vt:lpstr>
      <vt:lpstr>Droid Serif</vt:lpstr>
      <vt:lpstr>Poppins</vt:lpstr>
      <vt:lpstr>Roboto</vt:lpstr>
      <vt:lpstr>URW Geometric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LIONEL RIEULIER</dc:creator>
  <cp:lastModifiedBy>Pierre Jouadé</cp:lastModifiedBy>
  <cp:revision>61</cp:revision>
  <cp:lastPrinted>2021-11-18T16:37:11Z</cp:lastPrinted>
  <dcterms:created xsi:type="dcterms:W3CDTF">2021-11-10T18:18:04Z</dcterms:created>
  <dcterms:modified xsi:type="dcterms:W3CDTF">2021-11-28T12:39:27Z</dcterms:modified>
</cp:coreProperties>
</file>