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modernComment_14B_E93C6C73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337" r:id="rId2"/>
    <p:sldId id="330" r:id="rId3"/>
    <p:sldId id="347" r:id="rId4"/>
    <p:sldId id="299" r:id="rId5"/>
    <p:sldId id="300" r:id="rId6"/>
    <p:sldId id="304" r:id="rId7"/>
    <p:sldId id="305" r:id="rId8"/>
    <p:sldId id="279" r:id="rId9"/>
    <p:sldId id="280" r:id="rId10"/>
    <p:sldId id="338" r:id="rId11"/>
    <p:sldId id="348" r:id="rId12"/>
    <p:sldId id="354" r:id="rId13"/>
    <p:sldId id="345" r:id="rId14"/>
    <p:sldId id="349" r:id="rId15"/>
    <p:sldId id="327" r:id="rId16"/>
    <p:sldId id="355" r:id="rId17"/>
    <p:sldId id="339" r:id="rId18"/>
    <p:sldId id="356" r:id="rId19"/>
    <p:sldId id="331" r:id="rId20"/>
    <p:sldId id="357" r:id="rId21"/>
    <p:sldId id="340" r:id="rId22"/>
    <p:sldId id="341" r:id="rId23"/>
    <p:sldId id="342" r:id="rId24"/>
    <p:sldId id="343" r:id="rId25"/>
    <p:sldId id="367" r:id="rId26"/>
    <p:sldId id="358" r:id="rId27"/>
    <p:sldId id="295" r:id="rId28"/>
    <p:sldId id="271" r:id="rId29"/>
    <p:sldId id="359" r:id="rId30"/>
    <p:sldId id="321" r:id="rId31"/>
    <p:sldId id="323" r:id="rId32"/>
    <p:sldId id="326" r:id="rId33"/>
    <p:sldId id="360" r:id="rId34"/>
    <p:sldId id="325" r:id="rId35"/>
    <p:sldId id="361" r:id="rId36"/>
    <p:sldId id="362" r:id="rId37"/>
    <p:sldId id="363" r:id="rId38"/>
    <p:sldId id="344" r:id="rId39"/>
    <p:sldId id="332" r:id="rId40"/>
    <p:sldId id="322" r:id="rId41"/>
    <p:sldId id="333" r:id="rId42"/>
    <p:sldId id="335" r:id="rId43"/>
    <p:sldId id="336" r:id="rId44"/>
    <p:sldId id="346" r:id="rId45"/>
    <p:sldId id="350" r:id="rId46"/>
    <p:sldId id="352" r:id="rId47"/>
    <p:sldId id="365" r:id="rId48"/>
    <p:sldId id="366" r:id="rId4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00843D-3D8A-F6D1-D5A6-502C7CB06D8C}" name="Béatrice ORLIAGUET" initials="BO" userId="ab02710cb47a83e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41497748710209E-2"/>
          <c:y val="3.7544516784367328E-2"/>
          <c:w val="0.93041583941416117"/>
          <c:h val="0.79500626186110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moins de 29 ans </c:v>
                </c:pt>
                <c:pt idx="1">
                  <c:v>30-39  ans </c:v>
                </c:pt>
                <c:pt idx="2">
                  <c:v>40 - 49 as </c:v>
                </c:pt>
                <c:pt idx="3">
                  <c:v>50 - 59 ans </c:v>
                </c:pt>
                <c:pt idx="4">
                  <c:v>60 - 69 ans </c:v>
                </c:pt>
                <c:pt idx="5">
                  <c:v>plus de 70 ans </c:v>
                </c:pt>
                <c:pt idx="6">
                  <c:v>non défini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9</c:v>
                </c:pt>
                <c:pt idx="1">
                  <c:v>48</c:v>
                </c:pt>
                <c:pt idx="2">
                  <c:v>124</c:v>
                </c:pt>
                <c:pt idx="3">
                  <c:v>313</c:v>
                </c:pt>
                <c:pt idx="4">
                  <c:v>290</c:v>
                </c:pt>
                <c:pt idx="5">
                  <c:v>393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B-4AFE-8A03-DF53FC976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2736096"/>
        <c:axId val="592742576"/>
      </c:barChart>
      <c:catAx>
        <c:axId val="59273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2742576"/>
        <c:crosses val="autoZero"/>
        <c:auto val="1"/>
        <c:lblAlgn val="ctr"/>
        <c:lblOffset val="100"/>
        <c:noMultiLvlLbl val="0"/>
      </c:catAx>
      <c:valAx>
        <c:axId val="59274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273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4B_E93C6C7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93756C5-86C6-4F3A-86EA-77B3D4C5CEEA}" authorId="{BD00843D-3D8A-F6D1-D5A6-502C7CB06D8C}" created="2023-09-01T14:18:16.24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13051251" sldId="331"/>
      <ac:graphicFrameMk id="10" creationId="{ACD531DA-1F85-0814-8612-412B827936E0}"/>
    </ac:deMkLst>
    <p188:txBody>
      <a:bodyPr/>
      <a:lstStyle/>
      <a:p>
        <a:r>
          <a:rPr lang="fr-FR"/>
          <a:t>Aout 2023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31E81-5ECB-4F25-92BA-B26825B54F8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2D8210B-EE0D-40E4-88EE-45DB805D2769}">
      <dgm:prSet phldrT="[Texte]" custT="1"/>
      <dgm:spPr/>
      <dgm:t>
        <a:bodyPr/>
        <a:lstStyle/>
        <a:p>
          <a:r>
            <a:rPr lang="fr-FR" sz="1500" dirty="0"/>
            <a:t>			</a:t>
          </a:r>
          <a:r>
            <a:rPr lang="fr-FR" sz="1800" dirty="0">
              <a:latin typeface="Open Sans Light" panose="020B0306030504020204"/>
            </a:rPr>
            <a:t>Béatrice Orliaguet </a:t>
          </a:r>
        </a:p>
        <a:p>
          <a:r>
            <a:rPr lang="fr-FR" sz="1800" dirty="0">
              <a:latin typeface="Open Sans Light" panose="020B0306030504020204"/>
            </a:rPr>
            <a:t>			Michèle Toulouse </a:t>
          </a:r>
        </a:p>
        <a:p>
          <a:r>
            <a:rPr lang="fr-FR" sz="1800" dirty="0">
              <a:latin typeface="Open Sans Light" panose="020B0306030504020204"/>
            </a:rPr>
            <a:t>			Patrick </a:t>
          </a:r>
          <a:r>
            <a:rPr lang="fr-FR" sz="1800" dirty="0" err="1">
              <a:latin typeface="Open Sans Light" panose="020B0306030504020204"/>
            </a:rPr>
            <a:t>Houtekier</a:t>
          </a:r>
          <a:r>
            <a:rPr lang="fr-FR" sz="1800" dirty="0">
              <a:latin typeface="Open Sans Light" panose="020B0306030504020204"/>
            </a:rPr>
            <a:t> </a:t>
          </a:r>
        </a:p>
        <a:p>
          <a:r>
            <a:rPr lang="fr-FR" sz="1800">
              <a:latin typeface="Open Sans Light" panose="020B0306030504020204"/>
            </a:rPr>
            <a:t>			Patrick Rolandin</a:t>
          </a:r>
          <a:endParaRPr lang="fr-FR" sz="1500" dirty="0">
            <a:latin typeface="Open Sans Light" panose="020B0306030504020204"/>
          </a:endParaRPr>
        </a:p>
      </dgm:t>
    </dgm:pt>
    <dgm:pt modelId="{300C7813-D3BF-4366-9E2A-1048C02D9AC7}" type="parTrans" cxnId="{FDF506E9-33F1-4C48-9198-7234B80AD6A0}">
      <dgm:prSet/>
      <dgm:spPr/>
      <dgm:t>
        <a:bodyPr/>
        <a:lstStyle/>
        <a:p>
          <a:endParaRPr lang="fr-FR"/>
        </a:p>
      </dgm:t>
    </dgm:pt>
    <dgm:pt modelId="{837B92D3-4054-473D-BF43-8A04204C04B3}" type="sibTrans" cxnId="{FDF506E9-33F1-4C48-9198-7234B80AD6A0}">
      <dgm:prSet/>
      <dgm:spPr/>
      <dgm:t>
        <a:bodyPr/>
        <a:lstStyle/>
        <a:p>
          <a:endParaRPr lang="fr-FR"/>
        </a:p>
      </dgm:t>
    </dgm:pt>
    <dgm:pt modelId="{2BCC4E2C-6E2A-4DC8-A741-9C84FEF57FD2}">
      <dgm:prSet phldrT="[Texte]" custT="1"/>
      <dgm:spPr/>
      <dgm:t>
        <a:bodyPr/>
        <a:lstStyle/>
        <a:p>
          <a:pPr>
            <a:buNone/>
          </a:pPr>
          <a:r>
            <a:rPr lang="fr-FR" sz="2500" dirty="0"/>
            <a:t>		</a:t>
          </a:r>
          <a:r>
            <a:rPr lang="fr-FR" sz="1800" dirty="0">
              <a:latin typeface="Open Sans Light" panose="020B0306030504020204"/>
            </a:rPr>
            <a:t>Christophe Brosseau </a:t>
          </a:r>
        </a:p>
        <a:p>
          <a:pPr>
            <a:buNone/>
          </a:pPr>
          <a:r>
            <a:rPr lang="fr-FR" sz="1800" dirty="0">
              <a:latin typeface="Open Sans Light" panose="020B0306030504020204"/>
            </a:rPr>
            <a:t>		Aline </a:t>
          </a:r>
          <a:r>
            <a:rPr lang="fr-FR" sz="1800" dirty="0" err="1">
              <a:latin typeface="Open Sans Light" panose="020B0306030504020204"/>
            </a:rPr>
            <a:t>Audemard</a:t>
          </a:r>
          <a:r>
            <a:rPr lang="fr-FR" sz="1800" dirty="0">
              <a:latin typeface="Open Sans Light" panose="020B0306030504020204"/>
            </a:rPr>
            <a:t> </a:t>
          </a:r>
        </a:p>
        <a:p>
          <a:pPr>
            <a:buNone/>
          </a:pPr>
          <a:r>
            <a:rPr lang="fr-FR" sz="1800" dirty="0">
              <a:latin typeface="Open Sans Light" panose="020B0306030504020204"/>
            </a:rPr>
            <a:t>		Olivier Giraud </a:t>
          </a:r>
        </a:p>
      </dgm:t>
    </dgm:pt>
    <dgm:pt modelId="{C4D4EE48-A286-4D9F-9984-F55157CE64B3}" type="parTrans" cxnId="{A25B55A7-8C60-4D72-B593-A16747C0AEF2}">
      <dgm:prSet/>
      <dgm:spPr/>
      <dgm:t>
        <a:bodyPr/>
        <a:lstStyle/>
        <a:p>
          <a:endParaRPr lang="fr-FR"/>
        </a:p>
      </dgm:t>
    </dgm:pt>
    <dgm:pt modelId="{61B07543-4E46-4015-A8E9-D0BE5724BA0C}" type="sibTrans" cxnId="{A25B55A7-8C60-4D72-B593-A16747C0AEF2}">
      <dgm:prSet/>
      <dgm:spPr/>
      <dgm:t>
        <a:bodyPr/>
        <a:lstStyle/>
        <a:p>
          <a:endParaRPr lang="fr-FR"/>
        </a:p>
      </dgm:t>
    </dgm:pt>
    <dgm:pt modelId="{2AD17A6E-8B5A-4F84-A023-D75512CA8C90}">
      <dgm:prSet custT="1"/>
      <dgm:spPr/>
      <dgm:t>
        <a:bodyPr/>
        <a:lstStyle/>
        <a:p>
          <a:r>
            <a:rPr lang="fr-FR" sz="1800" dirty="0">
              <a:latin typeface="Open Sans Light" panose="020B0306030504020204"/>
            </a:rPr>
            <a:t>		Sonia </a:t>
          </a:r>
          <a:r>
            <a:rPr lang="fr-FR" sz="1800" dirty="0" err="1">
              <a:latin typeface="Open Sans Light" panose="020B0306030504020204"/>
            </a:rPr>
            <a:t>Bourion</a:t>
          </a:r>
          <a:r>
            <a:rPr lang="fr-FR" sz="1800" dirty="0">
              <a:latin typeface="Open Sans Light" panose="020B0306030504020204"/>
            </a:rPr>
            <a:t> 	     	Dominique Caillaud</a:t>
          </a:r>
        </a:p>
      </dgm:t>
    </dgm:pt>
    <dgm:pt modelId="{EF39573F-9BC4-44F4-8413-7CCDBB1AA5E3}" type="parTrans" cxnId="{D67E6E87-5E43-4737-A172-7125436517ED}">
      <dgm:prSet/>
      <dgm:spPr/>
      <dgm:t>
        <a:bodyPr/>
        <a:lstStyle/>
        <a:p>
          <a:endParaRPr lang="fr-FR"/>
        </a:p>
      </dgm:t>
    </dgm:pt>
    <dgm:pt modelId="{5D0725C7-DD9B-4126-B1B4-2C3A7223A4C4}" type="sibTrans" cxnId="{D67E6E87-5E43-4737-A172-7125436517ED}">
      <dgm:prSet/>
      <dgm:spPr/>
      <dgm:t>
        <a:bodyPr/>
        <a:lstStyle/>
        <a:p>
          <a:endParaRPr lang="fr-FR"/>
        </a:p>
      </dgm:t>
    </dgm:pt>
    <dgm:pt modelId="{46DEADF4-D9DD-4253-8BEA-7201A1139035}">
      <dgm:prSet phldrT="[Texte]" custT="1"/>
      <dgm:spPr/>
      <dgm:t>
        <a:bodyPr/>
        <a:lstStyle/>
        <a:p>
          <a:r>
            <a:rPr lang="fr-FR" sz="1500" dirty="0"/>
            <a:t>	   </a:t>
          </a:r>
          <a:r>
            <a:rPr lang="fr-FR" sz="1800" dirty="0">
              <a:latin typeface="Open Sans Light" panose="020B0306030504020204"/>
            </a:rPr>
            <a:t>Claire Chapon 	Patrick </a:t>
          </a:r>
          <a:r>
            <a:rPr lang="fr-FR" sz="1800" dirty="0" err="1">
              <a:latin typeface="Open Sans Light" panose="020B0306030504020204"/>
            </a:rPr>
            <a:t>Orhant</a:t>
          </a:r>
          <a:r>
            <a:rPr lang="fr-FR" sz="1800" dirty="0">
              <a:latin typeface="Open Sans Light" panose="020B0306030504020204"/>
            </a:rPr>
            <a:t> 	Marie Le Gal 	</a:t>
          </a:r>
        </a:p>
      </dgm:t>
    </dgm:pt>
    <dgm:pt modelId="{937022E2-FCDB-4394-8520-0F85B406CFA1}" type="sibTrans" cxnId="{37AC4F9C-39B3-4ECE-BECA-4E0281ED34B1}">
      <dgm:prSet/>
      <dgm:spPr/>
      <dgm:t>
        <a:bodyPr/>
        <a:lstStyle/>
        <a:p>
          <a:endParaRPr lang="fr-FR"/>
        </a:p>
      </dgm:t>
    </dgm:pt>
    <dgm:pt modelId="{D340ADAD-D967-49CC-B061-FD26A6963644}" type="parTrans" cxnId="{37AC4F9C-39B3-4ECE-BECA-4E0281ED34B1}">
      <dgm:prSet/>
      <dgm:spPr/>
      <dgm:t>
        <a:bodyPr/>
        <a:lstStyle/>
        <a:p>
          <a:endParaRPr lang="fr-FR"/>
        </a:p>
      </dgm:t>
    </dgm:pt>
    <dgm:pt modelId="{B7680B12-36B5-43C8-995A-910C75331E81}">
      <dgm:prSet custT="1"/>
      <dgm:spPr/>
      <dgm:t>
        <a:bodyPr/>
        <a:lstStyle/>
        <a:p>
          <a:r>
            <a:rPr lang="fr-FR" sz="1800" dirty="0">
              <a:latin typeface="Open Sans Light" panose="020B0306030504020204"/>
            </a:rPr>
            <a:t>		Yann Guillou 		Elodie Fournier  </a:t>
          </a:r>
        </a:p>
      </dgm:t>
    </dgm:pt>
    <dgm:pt modelId="{844E7EEB-DCBB-4C78-A634-237D3836BEAB}" type="parTrans" cxnId="{D654F8F3-ADDE-4BD2-9D36-A1B3476DE871}">
      <dgm:prSet/>
      <dgm:spPr/>
    </dgm:pt>
    <dgm:pt modelId="{244FE853-6F13-4CC0-894B-6BE68E7781D9}" type="sibTrans" cxnId="{D654F8F3-ADDE-4BD2-9D36-A1B3476DE871}">
      <dgm:prSet/>
      <dgm:spPr/>
    </dgm:pt>
    <dgm:pt modelId="{CA8C22F8-13F1-4A4F-8FB0-A92EBE9F95AF}">
      <dgm:prSet/>
      <dgm:spPr/>
      <dgm:t>
        <a:bodyPr/>
        <a:lstStyle/>
        <a:p>
          <a:r>
            <a:rPr lang="fr-FR" sz="1800" dirty="0">
              <a:latin typeface="Open Sans Light" panose="020B0306030504020204"/>
            </a:rPr>
            <a:t>	</a:t>
          </a:r>
          <a:r>
            <a:rPr lang="fr-FR" sz="1800" dirty="0" err="1">
              <a:latin typeface="Open Sans Light" panose="020B0306030504020204"/>
            </a:rPr>
            <a:t>Afif</a:t>
          </a:r>
          <a:r>
            <a:rPr lang="fr-FR" sz="1800" dirty="0">
              <a:latin typeface="Open Sans Light" panose="020B0306030504020204"/>
            </a:rPr>
            <a:t> Daher 	     Gilles </a:t>
          </a:r>
          <a:r>
            <a:rPr lang="fr-FR" sz="1800" dirty="0" err="1">
              <a:latin typeface="Open Sans Light" panose="020B0306030504020204"/>
            </a:rPr>
            <a:t>Gagnot</a:t>
          </a:r>
          <a:r>
            <a:rPr lang="fr-FR" sz="1800" dirty="0">
              <a:latin typeface="Open Sans Light" panose="020B0306030504020204"/>
            </a:rPr>
            <a:t>         Christian </a:t>
          </a:r>
          <a:r>
            <a:rPr lang="fr-FR" sz="1800" dirty="0" err="1">
              <a:latin typeface="Open Sans Light" panose="020B0306030504020204"/>
            </a:rPr>
            <a:t>Delahaie</a:t>
          </a:r>
          <a:endParaRPr lang="fr-FR" sz="1800" dirty="0">
            <a:latin typeface="Open Sans Light" panose="020B0306030504020204"/>
          </a:endParaRPr>
        </a:p>
      </dgm:t>
    </dgm:pt>
    <dgm:pt modelId="{220C4438-2B20-4F07-AEB2-F58E8C658F6C}" type="parTrans" cxnId="{5D9D44CA-8FBB-4ECE-9982-952FBB8267DF}">
      <dgm:prSet/>
      <dgm:spPr/>
    </dgm:pt>
    <dgm:pt modelId="{49F299B2-B97F-4367-B69A-471131259983}" type="sibTrans" cxnId="{5D9D44CA-8FBB-4ECE-9982-952FBB8267DF}">
      <dgm:prSet/>
      <dgm:spPr/>
    </dgm:pt>
    <dgm:pt modelId="{79A0EB39-7D02-4FE2-9F9A-C6665B7A6091}" type="pres">
      <dgm:prSet presAssocID="{0D031E81-5ECB-4F25-92BA-B26825B54F8B}" presName="linear" presStyleCnt="0">
        <dgm:presLayoutVars>
          <dgm:dir/>
          <dgm:resizeHandles val="exact"/>
        </dgm:presLayoutVars>
      </dgm:prSet>
      <dgm:spPr/>
    </dgm:pt>
    <dgm:pt modelId="{D75973DC-A9D1-4A2A-82A2-99A610CD6216}" type="pres">
      <dgm:prSet presAssocID="{42D8210B-EE0D-40E4-88EE-45DB805D2769}" presName="comp" presStyleCnt="0"/>
      <dgm:spPr/>
    </dgm:pt>
    <dgm:pt modelId="{270B2E9D-F4D2-4A14-A808-9431213EE4F6}" type="pres">
      <dgm:prSet presAssocID="{42D8210B-EE0D-40E4-88EE-45DB805D2769}" presName="box" presStyleLbl="node1" presStyleIdx="0" presStyleCnt="3"/>
      <dgm:spPr/>
    </dgm:pt>
    <dgm:pt modelId="{27F85DEA-6F54-4145-8D77-4DBC2728E311}" type="pres">
      <dgm:prSet presAssocID="{42D8210B-EE0D-40E4-88EE-45DB805D2769}" presName="img" presStyleLbl="fgImgPlace1" presStyleIdx="0" presStyleCnt="3" custLinFactNeighborX="24400"/>
      <dgm:spPr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</dgm:spPr>
    </dgm:pt>
    <dgm:pt modelId="{234E7870-04EB-4BD0-A8F5-6A35F8660887}" type="pres">
      <dgm:prSet presAssocID="{42D8210B-EE0D-40E4-88EE-45DB805D2769}" presName="text" presStyleLbl="node1" presStyleIdx="0" presStyleCnt="3">
        <dgm:presLayoutVars>
          <dgm:bulletEnabled val="1"/>
        </dgm:presLayoutVars>
      </dgm:prSet>
      <dgm:spPr/>
    </dgm:pt>
    <dgm:pt modelId="{B9B172D3-3757-40D1-A2C3-03F089BE4A9C}" type="pres">
      <dgm:prSet presAssocID="{837B92D3-4054-473D-BF43-8A04204C04B3}" presName="spacer" presStyleCnt="0"/>
      <dgm:spPr/>
    </dgm:pt>
    <dgm:pt modelId="{43577221-197C-4F56-9175-0D3A52C291C3}" type="pres">
      <dgm:prSet presAssocID="{46DEADF4-D9DD-4253-8BEA-7201A1139035}" presName="comp" presStyleCnt="0"/>
      <dgm:spPr/>
    </dgm:pt>
    <dgm:pt modelId="{0451F505-7058-4643-AD28-F3C586124BC4}" type="pres">
      <dgm:prSet presAssocID="{46DEADF4-D9DD-4253-8BEA-7201A1139035}" presName="box" presStyleLbl="node1" presStyleIdx="1" presStyleCnt="3" custScaleY="108942"/>
      <dgm:spPr/>
    </dgm:pt>
    <dgm:pt modelId="{02400C46-FC5E-4CA6-BEAE-0F8F1B8FACA8}" type="pres">
      <dgm:prSet presAssocID="{46DEADF4-D9DD-4253-8BEA-7201A1139035}" presName="img" presStyleLbl="fgImgPlace1" presStyleIdx="1" presStyleCnt="3" custLinFactNeighborX="26351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5A18BB5B-CEC5-4907-B530-14DE9CBF0DEE}" type="pres">
      <dgm:prSet presAssocID="{46DEADF4-D9DD-4253-8BEA-7201A1139035}" presName="text" presStyleLbl="node1" presStyleIdx="1" presStyleCnt="3">
        <dgm:presLayoutVars>
          <dgm:bulletEnabled val="1"/>
        </dgm:presLayoutVars>
      </dgm:prSet>
      <dgm:spPr/>
    </dgm:pt>
    <dgm:pt modelId="{1D78BEA1-F351-4389-B66D-28D97AC85890}" type="pres">
      <dgm:prSet presAssocID="{937022E2-FCDB-4394-8520-0F85B406CFA1}" presName="spacer" presStyleCnt="0"/>
      <dgm:spPr/>
    </dgm:pt>
    <dgm:pt modelId="{491F3D51-5517-448E-B0D1-77EDC53D8FDD}" type="pres">
      <dgm:prSet presAssocID="{2BCC4E2C-6E2A-4DC8-A741-9C84FEF57FD2}" presName="comp" presStyleCnt="0"/>
      <dgm:spPr/>
    </dgm:pt>
    <dgm:pt modelId="{67EDBBFE-CBEB-4247-93B4-0FC899929E11}" type="pres">
      <dgm:prSet presAssocID="{2BCC4E2C-6E2A-4DC8-A741-9C84FEF57FD2}" presName="box" presStyleLbl="node1" presStyleIdx="2" presStyleCnt="3"/>
      <dgm:spPr/>
    </dgm:pt>
    <dgm:pt modelId="{1BD1DFEC-F1CD-43BA-8CCF-8CC77BADA0D6}" type="pres">
      <dgm:prSet presAssocID="{2BCC4E2C-6E2A-4DC8-A741-9C84FEF57FD2}" presName="img" presStyleLbl="fgImgPlace1" presStyleIdx="2" presStyleCnt="3" custLinFactNeighborX="24890" custLinFactNeighborY="-1420"/>
      <dgm:spPr>
        <a:blipFill rotWithShape="1">
          <a:blip xmlns:r="http://schemas.openxmlformats.org/officeDocument/2006/relationships" r:embed="rId3"/>
          <a:srcRect/>
          <a:stretch>
            <a:fillRect l="-13000" r="-13000"/>
          </a:stretch>
        </a:blipFill>
      </dgm:spPr>
    </dgm:pt>
    <dgm:pt modelId="{BD67E114-CFB4-4214-BDC3-8A10BF57E341}" type="pres">
      <dgm:prSet presAssocID="{2BCC4E2C-6E2A-4DC8-A741-9C84FEF57FD2}" presName="text" presStyleLbl="node1" presStyleIdx="2" presStyleCnt="3">
        <dgm:presLayoutVars>
          <dgm:bulletEnabled val="1"/>
        </dgm:presLayoutVars>
      </dgm:prSet>
      <dgm:spPr/>
    </dgm:pt>
  </dgm:ptLst>
  <dgm:cxnLst>
    <dgm:cxn modelId="{E64AF209-C285-4766-8A54-B0A79D9F002C}" type="presOf" srcId="{2AD17A6E-8B5A-4F84-A023-D75512CA8C90}" destId="{5A18BB5B-CEC5-4907-B530-14DE9CBF0DEE}" srcOrd="1" destOrd="2" presId="urn:microsoft.com/office/officeart/2005/8/layout/vList4"/>
    <dgm:cxn modelId="{39AA4A19-B201-4F0D-A9D6-3E47503BBE05}" type="presOf" srcId="{2AD17A6E-8B5A-4F84-A023-D75512CA8C90}" destId="{0451F505-7058-4643-AD28-F3C586124BC4}" srcOrd="0" destOrd="2" presId="urn:microsoft.com/office/officeart/2005/8/layout/vList4"/>
    <dgm:cxn modelId="{47F70A1C-FA1C-4627-A7F0-59BB23ED260C}" type="presOf" srcId="{46DEADF4-D9DD-4253-8BEA-7201A1139035}" destId="{5A18BB5B-CEC5-4907-B530-14DE9CBF0DEE}" srcOrd="1" destOrd="0" presId="urn:microsoft.com/office/officeart/2005/8/layout/vList4"/>
    <dgm:cxn modelId="{2BC3812F-9A5F-4690-B0B4-78EC29F207EE}" type="presOf" srcId="{0D031E81-5ECB-4F25-92BA-B26825B54F8B}" destId="{79A0EB39-7D02-4FE2-9F9A-C6665B7A6091}" srcOrd="0" destOrd="0" presId="urn:microsoft.com/office/officeart/2005/8/layout/vList4"/>
    <dgm:cxn modelId="{D83BC430-EFCE-4248-B1F4-FF9DF6B88B61}" type="presOf" srcId="{46DEADF4-D9DD-4253-8BEA-7201A1139035}" destId="{0451F505-7058-4643-AD28-F3C586124BC4}" srcOrd="0" destOrd="0" presId="urn:microsoft.com/office/officeart/2005/8/layout/vList4"/>
    <dgm:cxn modelId="{9F65B25B-D013-4B2A-847C-EFB116AF9217}" type="presOf" srcId="{CA8C22F8-13F1-4A4F-8FB0-A92EBE9F95AF}" destId="{0451F505-7058-4643-AD28-F3C586124BC4}" srcOrd="0" destOrd="1" presId="urn:microsoft.com/office/officeart/2005/8/layout/vList4"/>
    <dgm:cxn modelId="{CE9DFE5D-991E-4F96-98BA-0F93F4E0D5BB}" type="presOf" srcId="{B7680B12-36B5-43C8-995A-910C75331E81}" destId="{0451F505-7058-4643-AD28-F3C586124BC4}" srcOrd="0" destOrd="3" presId="urn:microsoft.com/office/officeart/2005/8/layout/vList4"/>
    <dgm:cxn modelId="{ADD6DF4A-793D-4AB1-AA0E-39F17ED61428}" type="presOf" srcId="{B7680B12-36B5-43C8-995A-910C75331E81}" destId="{5A18BB5B-CEC5-4907-B530-14DE9CBF0DEE}" srcOrd="1" destOrd="3" presId="urn:microsoft.com/office/officeart/2005/8/layout/vList4"/>
    <dgm:cxn modelId="{8CD5C971-F534-40DD-89CC-0C8EAC95587C}" type="presOf" srcId="{42D8210B-EE0D-40E4-88EE-45DB805D2769}" destId="{234E7870-04EB-4BD0-A8F5-6A35F8660887}" srcOrd="1" destOrd="0" presId="urn:microsoft.com/office/officeart/2005/8/layout/vList4"/>
    <dgm:cxn modelId="{348EFD75-57B2-40B2-800E-8C78592670DA}" type="presOf" srcId="{2BCC4E2C-6E2A-4DC8-A741-9C84FEF57FD2}" destId="{67EDBBFE-CBEB-4247-93B4-0FC899929E11}" srcOrd="0" destOrd="0" presId="urn:microsoft.com/office/officeart/2005/8/layout/vList4"/>
    <dgm:cxn modelId="{D67E6E87-5E43-4737-A172-7125436517ED}" srcId="{46DEADF4-D9DD-4253-8BEA-7201A1139035}" destId="{2AD17A6E-8B5A-4F84-A023-D75512CA8C90}" srcOrd="1" destOrd="0" parTransId="{EF39573F-9BC4-44F4-8413-7CCDBB1AA5E3}" sibTransId="{5D0725C7-DD9B-4126-B1B4-2C3A7223A4C4}"/>
    <dgm:cxn modelId="{37AC4F9C-39B3-4ECE-BECA-4E0281ED34B1}" srcId="{0D031E81-5ECB-4F25-92BA-B26825B54F8B}" destId="{46DEADF4-D9DD-4253-8BEA-7201A1139035}" srcOrd="1" destOrd="0" parTransId="{D340ADAD-D967-49CC-B061-FD26A6963644}" sibTransId="{937022E2-FCDB-4394-8520-0F85B406CFA1}"/>
    <dgm:cxn modelId="{C6ED1DA3-8D37-4CE7-8883-A52BCAFE8BE4}" type="presOf" srcId="{CA8C22F8-13F1-4A4F-8FB0-A92EBE9F95AF}" destId="{5A18BB5B-CEC5-4907-B530-14DE9CBF0DEE}" srcOrd="1" destOrd="1" presId="urn:microsoft.com/office/officeart/2005/8/layout/vList4"/>
    <dgm:cxn modelId="{A25B55A7-8C60-4D72-B593-A16747C0AEF2}" srcId="{0D031E81-5ECB-4F25-92BA-B26825B54F8B}" destId="{2BCC4E2C-6E2A-4DC8-A741-9C84FEF57FD2}" srcOrd="2" destOrd="0" parTransId="{C4D4EE48-A286-4D9F-9984-F55157CE64B3}" sibTransId="{61B07543-4E46-4015-A8E9-D0BE5724BA0C}"/>
    <dgm:cxn modelId="{7D29FAA9-2D67-461A-A14D-DF7B3122A1DA}" type="presOf" srcId="{2BCC4E2C-6E2A-4DC8-A741-9C84FEF57FD2}" destId="{BD67E114-CFB4-4214-BDC3-8A10BF57E341}" srcOrd="1" destOrd="0" presId="urn:microsoft.com/office/officeart/2005/8/layout/vList4"/>
    <dgm:cxn modelId="{5D9D44CA-8FBB-4ECE-9982-952FBB8267DF}" srcId="{46DEADF4-D9DD-4253-8BEA-7201A1139035}" destId="{CA8C22F8-13F1-4A4F-8FB0-A92EBE9F95AF}" srcOrd="0" destOrd="0" parTransId="{220C4438-2B20-4F07-AEB2-F58E8C658F6C}" sibTransId="{49F299B2-B97F-4367-B69A-471131259983}"/>
    <dgm:cxn modelId="{FDF506E9-33F1-4C48-9198-7234B80AD6A0}" srcId="{0D031E81-5ECB-4F25-92BA-B26825B54F8B}" destId="{42D8210B-EE0D-40E4-88EE-45DB805D2769}" srcOrd="0" destOrd="0" parTransId="{300C7813-D3BF-4366-9E2A-1048C02D9AC7}" sibTransId="{837B92D3-4054-473D-BF43-8A04204C04B3}"/>
    <dgm:cxn modelId="{D654F8F3-ADDE-4BD2-9D36-A1B3476DE871}" srcId="{2AD17A6E-8B5A-4F84-A023-D75512CA8C90}" destId="{B7680B12-36B5-43C8-995A-910C75331E81}" srcOrd="0" destOrd="0" parTransId="{844E7EEB-DCBB-4C78-A634-237D3836BEAB}" sibTransId="{244FE853-6F13-4CC0-894B-6BE68E7781D9}"/>
    <dgm:cxn modelId="{84A9A3FA-607B-418A-A4B5-8E306DDF7587}" type="presOf" srcId="{42D8210B-EE0D-40E4-88EE-45DB805D2769}" destId="{270B2E9D-F4D2-4A14-A808-9431213EE4F6}" srcOrd="0" destOrd="0" presId="urn:microsoft.com/office/officeart/2005/8/layout/vList4"/>
    <dgm:cxn modelId="{810964AA-DF2F-4572-87A6-9C9DEBD81279}" type="presParOf" srcId="{79A0EB39-7D02-4FE2-9F9A-C6665B7A6091}" destId="{D75973DC-A9D1-4A2A-82A2-99A610CD6216}" srcOrd="0" destOrd="0" presId="urn:microsoft.com/office/officeart/2005/8/layout/vList4"/>
    <dgm:cxn modelId="{774F19F0-DE98-463C-9621-46E6A8910DAA}" type="presParOf" srcId="{D75973DC-A9D1-4A2A-82A2-99A610CD6216}" destId="{270B2E9D-F4D2-4A14-A808-9431213EE4F6}" srcOrd="0" destOrd="0" presId="urn:microsoft.com/office/officeart/2005/8/layout/vList4"/>
    <dgm:cxn modelId="{D715766E-0284-4AFB-9F72-B83DBBC31A05}" type="presParOf" srcId="{D75973DC-A9D1-4A2A-82A2-99A610CD6216}" destId="{27F85DEA-6F54-4145-8D77-4DBC2728E311}" srcOrd="1" destOrd="0" presId="urn:microsoft.com/office/officeart/2005/8/layout/vList4"/>
    <dgm:cxn modelId="{1EF7F9F0-D471-4FED-839C-90A3D7A35260}" type="presParOf" srcId="{D75973DC-A9D1-4A2A-82A2-99A610CD6216}" destId="{234E7870-04EB-4BD0-A8F5-6A35F8660887}" srcOrd="2" destOrd="0" presId="urn:microsoft.com/office/officeart/2005/8/layout/vList4"/>
    <dgm:cxn modelId="{F4D0BB67-75F9-414B-96F5-EB88DDC8CC68}" type="presParOf" srcId="{79A0EB39-7D02-4FE2-9F9A-C6665B7A6091}" destId="{B9B172D3-3757-40D1-A2C3-03F089BE4A9C}" srcOrd="1" destOrd="0" presId="urn:microsoft.com/office/officeart/2005/8/layout/vList4"/>
    <dgm:cxn modelId="{40D1162A-B462-49CC-A519-805FA7D45B56}" type="presParOf" srcId="{79A0EB39-7D02-4FE2-9F9A-C6665B7A6091}" destId="{43577221-197C-4F56-9175-0D3A52C291C3}" srcOrd="2" destOrd="0" presId="urn:microsoft.com/office/officeart/2005/8/layout/vList4"/>
    <dgm:cxn modelId="{E3C81E73-70EE-4A69-9F2A-144975099C44}" type="presParOf" srcId="{43577221-197C-4F56-9175-0D3A52C291C3}" destId="{0451F505-7058-4643-AD28-F3C586124BC4}" srcOrd="0" destOrd="0" presId="urn:microsoft.com/office/officeart/2005/8/layout/vList4"/>
    <dgm:cxn modelId="{3543ADEA-991C-496E-B777-6D896F7551B5}" type="presParOf" srcId="{43577221-197C-4F56-9175-0D3A52C291C3}" destId="{02400C46-FC5E-4CA6-BEAE-0F8F1B8FACA8}" srcOrd="1" destOrd="0" presId="urn:microsoft.com/office/officeart/2005/8/layout/vList4"/>
    <dgm:cxn modelId="{E5758C94-90D4-4B44-BF8A-DF869499A4B6}" type="presParOf" srcId="{43577221-197C-4F56-9175-0D3A52C291C3}" destId="{5A18BB5B-CEC5-4907-B530-14DE9CBF0DEE}" srcOrd="2" destOrd="0" presId="urn:microsoft.com/office/officeart/2005/8/layout/vList4"/>
    <dgm:cxn modelId="{28D21812-C500-4EDD-B94D-AC5EFEDF6345}" type="presParOf" srcId="{79A0EB39-7D02-4FE2-9F9A-C6665B7A6091}" destId="{1D78BEA1-F351-4389-B66D-28D97AC85890}" srcOrd="3" destOrd="0" presId="urn:microsoft.com/office/officeart/2005/8/layout/vList4"/>
    <dgm:cxn modelId="{A96FC176-321B-4FF5-808B-FFDE9D9175CF}" type="presParOf" srcId="{79A0EB39-7D02-4FE2-9F9A-C6665B7A6091}" destId="{491F3D51-5517-448E-B0D1-77EDC53D8FDD}" srcOrd="4" destOrd="0" presId="urn:microsoft.com/office/officeart/2005/8/layout/vList4"/>
    <dgm:cxn modelId="{03DCDED9-D4D7-49F5-A978-123ADD7EE30E}" type="presParOf" srcId="{491F3D51-5517-448E-B0D1-77EDC53D8FDD}" destId="{67EDBBFE-CBEB-4247-93B4-0FC899929E11}" srcOrd="0" destOrd="0" presId="urn:microsoft.com/office/officeart/2005/8/layout/vList4"/>
    <dgm:cxn modelId="{4DC601BE-EC0E-4547-8C93-E4862FFFD3D5}" type="presParOf" srcId="{491F3D51-5517-448E-B0D1-77EDC53D8FDD}" destId="{1BD1DFEC-F1CD-43BA-8CCF-8CC77BADA0D6}" srcOrd="1" destOrd="0" presId="urn:microsoft.com/office/officeart/2005/8/layout/vList4"/>
    <dgm:cxn modelId="{A61CB0F4-2323-4965-8CEF-4D54CB67FE73}" type="presParOf" srcId="{491F3D51-5517-448E-B0D1-77EDC53D8FDD}" destId="{BD67E114-CFB4-4214-BDC3-8A10BF57E34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6F1B66-14F6-4162-AD53-2A68BEB8ABC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8D6EA48-86E7-4504-94CB-75558B46AF59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Dominique </a:t>
          </a:r>
        </a:p>
      </dgm:t>
    </dgm:pt>
    <dgm:pt modelId="{DDBF06C1-661C-49D7-A2BB-45C166C9233F}" type="parTrans" cxnId="{B6BEA70B-DAD7-4900-8751-68B3452AE108}">
      <dgm:prSet/>
      <dgm:spPr/>
      <dgm:t>
        <a:bodyPr/>
        <a:lstStyle/>
        <a:p>
          <a:endParaRPr lang="fr-FR"/>
        </a:p>
      </dgm:t>
    </dgm:pt>
    <dgm:pt modelId="{936D9189-0A5D-4405-AD5A-343118502954}" type="sibTrans" cxnId="{B6BEA70B-DAD7-4900-8751-68B3452AE108}">
      <dgm:prSet/>
      <dgm:spPr/>
      <dgm:t>
        <a:bodyPr/>
        <a:lstStyle/>
        <a:p>
          <a:endParaRPr lang="fr-FR"/>
        </a:p>
      </dgm:t>
    </dgm:pt>
    <dgm:pt modelId="{22ED6B17-16D9-4AD3-A751-CADD5988427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ADG </a:t>
          </a:r>
        </a:p>
      </dgm:t>
    </dgm:pt>
    <dgm:pt modelId="{C57857A3-55CD-496B-9D35-096780CAA5E3}" type="parTrans" cxnId="{5F3E487B-1A04-41AD-AD8B-F3C5642A802F}">
      <dgm:prSet/>
      <dgm:spPr/>
      <dgm:t>
        <a:bodyPr/>
        <a:lstStyle/>
        <a:p>
          <a:endParaRPr lang="fr-FR"/>
        </a:p>
      </dgm:t>
    </dgm:pt>
    <dgm:pt modelId="{5AA8EBED-21F2-4C42-B94E-4BBAF7BD09C3}" type="sibTrans" cxnId="{5F3E487B-1A04-41AD-AD8B-F3C5642A802F}">
      <dgm:prSet/>
      <dgm:spPr/>
      <dgm:t>
        <a:bodyPr/>
        <a:lstStyle/>
        <a:p>
          <a:endParaRPr lang="fr-FR"/>
        </a:p>
      </dgm:t>
    </dgm:pt>
    <dgm:pt modelId="{769B0B7D-7595-4C2D-975D-59AD1967AAC4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Club </a:t>
          </a:r>
        </a:p>
      </dgm:t>
    </dgm:pt>
    <dgm:pt modelId="{4098A32D-2DB7-4059-ACD0-375991D089CD}" type="parTrans" cxnId="{A998AC21-83DF-419B-9A8C-004D035E84ED}">
      <dgm:prSet/>
      <dgm:spPr/>
      <dgm:t>
        <a:bodyPr/>
        <a:lstStyle/>
        <a:p>
          <a:endParaRPr lang="fr-FR"/>
        </a:p>
      </dgm:t>
    </dgm:pt>
    <dgm:pt modelId="{A63ED9DE-3EB4-46A6-93BB-86CF60422403}" type="sibTrans" cxnId="{A998AC21-83DF-419B-9A8C-004D035E84ED}">
      <dgm:prSet/>
      <dgm:spPr/>
      <dgm:t>
        <a:bodyPr/>
        <a:lstStyle/>
        <a:p>
          <a:endParaRPr lang="fr-FR"/>
        </a:p>
      </dgm:t>
    </dgm:pt>
    <dgm:pt modelId="{9B1D0303-3817-4958-93A5-4DA1BCF915C1}" type="pres">
      <dgm:prSet presAssocID="{876F1B66-14F6-4162-AD53-2A68BEB8ABC4}" presName="Name0" presStyleCnt="0">
        <dgm:presLayoutVars>
          <dgm:dir/>
          <dgm:animLvl val="lvl"/>
          <dgm:resizeHandles val="exact"/>
        </dgm:presLayoutVars>
      </dgm:prSet>
      <dgm:spPr/>
    </dgm:pt>
    <dgm:pt modelId="{B2569C6C-42AE-46E2-8EEE-4483403BD95E}" type="pres">
      <dgm:prSet presAssocID="{769B0B7D-7595-4C2D-975D-59AD1967AAC4}" presName="boxAndChildren" presStyleCnt="0"/>
      <dgm:spPr/>
    </dgm:pt>
    <dgm:pt modelId="{4C6F0DC3-36C4-4CC5-8BCD-173B0E42536C}" type="pres">
      <dgm:prSet presAssocID="{769B0B7D-7595-4C2D-975D-59AD1967AAC4}" presName="parentTextBox" presStyleLbl="node1" presStyleIdx="0" presStyleCnt="3"/>
      <dgm:spPr/>
    </dgm:pt>
    <dgm:pt modelId="{B3C4877D-E1BB-4D2D-9B05-CBD39FC63075}" type="pres">
      <dgm:prSet presAssocID="{5AA8EBED-21F2-4C42-B94E-4BBAF7BD09C3}" presName="sp" presStyleCnt="0"/>
      <dgm:spPr/>
    </dgm:pt>
    <dgm:pt modelId="{E166E2B4-F146-4DBB-AABD-C30B44DF880A}" type="pres">
      <dgm:prSet presAssocID="{22ED6B17-16D9-4AD3-A751-CADD59884273}" presName="arrowAndChildren" presStyleCnt="0"/>
      <dgm:spPr/>
    </dgm:pt>
    <dgm:pt modelId="{B93CDF9F-AA55-45DD-8E7B-FB49370F2253}" type="pres">
      <dgm:prSet presAssocID="{22ED6B17-16D9-4AD3-A751-CADD59884273}" presName="parentTextArrow" presStyleLbl="node1" presStyleIdx="1" presStyleCnt="3"/>
      <dgm:spPr/>
    </dgm:pt>
    <dgm:pt modelId="{F91AAFAA-A65A-4E0C-B6B3-91CA79464B93}" type="pres">
      <dgm:prSet presAssocID="{936D9189-0A5D-4405-AD5A-343118502954}" presName="sp" presStyleCnt="0"/>
      <dgm:spPr/>
    </dgm:pt>
    <dgm:pt modelId="{2260ABDB-B1DD-4E78-A4C7-65DA16ED952E}" type="pres">
      <dgm:prSet presAssocID="{38D6EA48-86E7-4504-94CB-75558B46AF59}" presName="arrowAndChildren" presStyleCnt="0"/>
      <dgm:spPr/>
    </dgm:pt>
    <dgm:pt modelId="{77D37B35-6799-4802-AE78-5939A0E5C44C}" type="pres">
      <dgm:prSet presAssocID="{38D6EA48-86E7-4504-94CB-75558B46AF59}" presName="parentTextArrow" presStyleLbl="node1" presStyleIdx="2" presStyleCnt="3"/>
      <dgm:spPr/>
    </dgm:pt>
  </dgm:ptLst>
  <dgm:cxnLst>
    <dgm:cxn modelId="{B6BEA70B-DAD7-4900-8751-68B3452AE108}" srcId="{876F1B66-14F6-4162-AD53-2A68BEB8ABC4}" destId="{38D6EA48-86E7-4504-94CB-75558B46AF59}" srcOrd="0" destOrd="0" parTransId="{DDBF06C1-661C-49D7-A2BB-45C166C9233F}" sibTransId="{936D9189-0A5D-4405-AD5A-343118502954}"/>
    <dgm:cxn modelId="{A998AC21-83DF-419B-9A8C-004D035E84ED}" srcId="{876F1B66-14F6-4162-AD53-2A68BEB8ABC4}" destId="{769B0B7D-7595-4C2D-975D-59AD1967AAC4}" srcOrd="2" destOrd="0" parTransId="{4098A32D-2DB7-4059-ACD0-375991D089CD}" sibTransId="{A63ED9DE-3EB4-46A6-93BB-86CF60422403}"/>
    <dgm:cxn modelId="{9D56AD3B-1C3A-44CB-AC15-A7902CB0B47D}" type="presOf" srcId="{22ED6B17-16D9-4AD3-A751-CADD59884273}" destId="{B93CDF9F-AA55-45DD-8E7B-FB49370F2253}" srcOrd="0" destOrd="0" presId="urn:microsoft.com/office/officeart/2005/8/layout/process4"/>
    <dgm:cxn modelId="{5F3E487B-1A04-41AD-AD8B-F3C5642A802F}" srcId="{876F1B66-14F6-4162-AD53-2A68BEB8ABC4}" destId="{22ED6B17-16D9-4AD3-A751-CADD59884273}" srcOrd="1" destOrd="0" parTransId="{C57857A3-55CD-496B-9D35-096780CAA5E3}" sibTransId="{5AA8EBED-21F2-4C42-B94E-4BBAF7BD09C3}"/>
    <dgm:cxn modelId="{A3273F89-FC76-45B6-8BCD-E75F499968D3}" type="presOf" srcId="{876F1B66-14F6-4162-AD53-2A68BEB8ABC4}" destId="{9B1D0303-3817-4958-93A5-4DA1BCF915C1}" srcOrd="0" destOrd="0" presId="urn:microsoft.com/office/officeart/2005/8/layout/process4"/>
    <dgm:cxn modelId="{28B4C2C6-AEBD-4F0A-B962-99027F62A4E1}" type="presOf" srcId="{38D6EA48-86E7-4504-94CB-75558B46AF59}" destId="{77D37B35-6799-4802-AE78-5939A0E5C44C}" srcOrd="0" destOrd="0" presId="urn:microsoft.com/office/officeart/2005/8/layout/process4"/>
    <dgm:cxn modelId="{D9B560DD-569D-4016-8978-6DC15A339327}" type="presOf" srcId="{769B0B7D-7595-4C2D-975D-59AD1967AAC4}" destId="{4C6F0DC3-36C4-4CC5-8BCD-173B0E42536C}" srcOrd="0" destOrd="0" presId="urn:microsoft.com/office/officeart/2005/8/layout/process4"/>
    <dgm:cxn modelId="{B2905118-0397-4B72-8BBC-0CA36E2773ED}" type="presParOf" srcId="{9B1D0303-3817-4958-93A5-4DA1BCF915C1}" destId="{B2569C6C-42AE-46E2-8EEE-4483403BD95E}" srcOrd="0" destOrd="0" presId="urn:microsoft.com/office/officeart/2005/8/layout/process4"/>
    <dgm:cxn modelId="{BA63F5F4-BDA5-47C8-9915-D01794425D2A}" type="presParOf" srcId="{B2569C6C-42AE-46E2-8EEE-4483403BD95E}" destId="{4C6F0DC3-36C4-4CC5-8BCD-173B0E42536C}" srcOrd="0" destOrd="0" presId="urn:microsoft.com/office/officeart/2005/8/layout/process4"/>
    <dgm:cxn modelId="{9BA5D40B-81E5-4C90-A414-083B35B957DE}" type="presParOf" srcId="{9B1D0303-3817-4958-93A5-4DA1BCF915C1}" destId="{B3C4877D-E1BB-4D2D-9B05-CBD39FC63075}" srcOrd="1" destOrd="0" presId="urn:microsoft.com/office/officeart/2005/8/layout/process4"/>
    <dgm:cxn modelId="{CAC4171A-D486-486E-9D4D-778060A4C69A}" type="presParOf" srcId="{9B1D0303-3817-4958-93A5-4DA1BCF915C1}" destId="{E166E2B4-F146-4DBB-AABD-C30B44DF880A}" srcOrd="2" destOrd="0" presId="urn:microsoft.com/office/officeart/2005/8/layout/process4"/>
    <dgm:cxn modelId="{734363BB-B8C5-42F3-BF5A-F18F2DE8D314}" type="presParOf" srcId="{E166E2B4-F146-4DBB-AABD-C30B44DF880A}" destId="{B93CDF9F-AA55-45DD-8E7B-FB49370F2253}" srcOrd="0" destOrd="0" presId="urn:microsoft.com/office/officeart/2005/8/layout/process4"/>
    <dgm:cxn modelId="{4BEA0263-7911-4B78-AA46-CF73E06C05AB}" type="presParOf" srcId="{9B1D0303-3817-4958-93A5-4DA1BCF915C1}" destId="{F91AAFAA-A65A-4E0C-B6B3-91CA79464B93}" srcOrd="3" destOrd="0" presId="urn:microsoft.com/office/officeart/2005/8/layout/process4"/>
    <dgm:cxn modelId="{B938A2DE-55E3-4E04-BA54-8F8D420ABD6C}" type="presParOf" srcId="{9B1D0303-3817-4958-93A5-4DA1BCF915C1}" destId="{2260ABDB-B1DD-4E78-A4C7-65DA16ED952E}" srcOrd="4" destOrd="0" presId="urn:microsoft.com/office/officeart/2005/8/layout/process4"/>
    <dgm:cxn modelId="{D6315E0B-C72B-4F39-A51D-8FC499F25132}" type="presParOf" srcId="{2260ABDB-B1DD-4E78-A4C7-65DA16ED952E}" destId="{77D37B35-6799-4802-AE78-5939A0E5C44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B2E9D-F4D2-4A14-A808-9431213EE4F6}">
      <dsp:nvSpPr>
        <dsp:cNvPr id="0" name=""/>
        <dsp:cNvSpPr/>
      </dsp:nvSpPr>
      <dsp:spPr>
        <a:xfrm>
          <a:off x="0" y="0"/>
          <a:ext cx="8674100" cy="1645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			</a:t>
          </a:r>
          <a:r>
            <a:rPr lang="fr-FR" sz="1800" kern="1200" dirty="0">
              <a:latin typeface="Open Sans Light" panose="020B0306030504020204"/>
            </a:rPr>
            <a:t>Béatrice Orliaguet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Open Sans Light" panose="020B0306030504020204"/>
            </a:rPr>
            <a:t>			Michèle Toulouse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Open Sans Light" panose="020B0306030504020204"/>
            </a:rPr>
            <a:t>			Patrick </a:t>
          </a:r>
          <a:r>
            <a:rPr lang="fr-FR" sz="1800" kern="1200" dirty="0" err="1">
              <a:latin typeface="Open Sans Light" panose="020B0306030504020204"/>
            </a:rPr>
            <a:t>Houtekier</a:t>
          </a:r>
          <a:r>
            <a:rPr lang="fr-FR" sz="1800" kern="1200" dirty="0">
              <a:latin typeface="Open Sans Light" panose="020B0306030504020204"/>
            </a:rPr>
            <a:t>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Open Sans Light" panose="020B0306030504020204"/>
            </a:rPr>
            <a:t>			Patrick Rolandin</a:t>
          </a:r>
          <a:endParaRPr lang="fr-FR" sz="1500" kern="1200" dirty="0">
            <a:latin typeface="Open Sans Light" panose="020B0306030504020204"/>
          </a:endParaRPr>
        </a:p>
      </dsp:txBody>
      <dsp:txXfrm>
        <a:off x="1899390" y="0"/>
        <a:ext cx="6774709" cy="1645708"/>
      </dsp:txXfrm>
    </dsp:sp>
    <dsp:sp modelId="{27F85DEA-6F54-4145-8D77-4DBC2728E311}">
      <dsp:nvSpPr>
        <dsp:cNvPr id="0" name=""/>
        <dsp:cNvSpPr/>
      </dsp:nvSpPr>
      <dsp:spPr>
        <a:xfrm>
          <a:off x="587866" y="164570"/>
          <a:ext cx="1734820" cy="13165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1F505-7058-4643-AD28-F3C586124BC4}">
      <dsp:nvSpPr>
        <dsp:cNvPr id="0" name=""/>
        <dsp:cNvSpPr/>
      </dsp:nvSpPr>
      <dsp:spPr>
        <a:xfrm>
          <a:off x="0" y="1810279"/>
          <a:ext cx="8674100" cy="1792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	   </a:t>
          </a:r>
          <a:r>
            <a:rPr lang="fr-FR" sz="1800" kern="1200" dirty="0">
              <a:latin typeface="Open Sans Light" panose="020B0306030504020204"/>
            </a:rPr>
            <a:t>Claire Chapon 	Patrick </a:t>
          </a:r>
          <a:r>
            <a:rPr lang="fr-FR" sz="1800" kern="1200" dirty="0" err="1">
              <a:latin typeface="Open Sans Light" panose="020B0306030504020204"/>
            </a:rPr>
            <a:t>Orhant</a:t>
          </a:r>
          <a:r>
            <a:rPr lang="fr-FR" sz="1800" kern="1200" dirty="0">
              <a:latin typeface="Open Sans Light" panose="020B0306030504020204"/>
            </a:rPr>
            <a:t> 	Marie Le Gal 	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Open Sans Light" panose="020B0306030504020204"/>
            </a:rPr>
            <a:t>	</a:t>
          </a:r>
          <a:r>
            <a:rPr lang="fr-FR" sz="1800" kern="1200" dirty="0" err="1">
              <a:latin typeface="Open Sans Light" panose="020B0306030504020204"/>
            </a:rPr>
            <a:t>Afif</a:t>
          </a:r>
          <a:r>
            <a:rPr lang="fr-FR" sz="1800" kern="1200" dirty="0">
              <a:latin typeface="Open Sans Light" panose="020B0306030504020204"/>
            </a:rPr>
            <a:t> Daher 	     Gilles </a:t>
          </a:r>
          <a:r>
            <a:rPr lang="fr-FR" sz="1800" kern="1200" dirty="0" err="1">
              <a:latin typeface="Open Sans Light" panose="020B0306030504020204"/>
            </a:rPr>
            <a:t>Gagnot</a:t>
          </a:r>
          <a:r>
            <a:rPr lang="fr-FR" sz="1800" kern="1200" dirty="0">
              <a:latin typeface="Open Sans Light" panose="020B0306030504020204"/>
            </a:rPr>
            <a:t>         Christian </a:t>
          </a:r>
          <a:r>
            <a:rPr lang="fr-FR" sz="1800" kern="1200" dirty="0" err="1">
              <a:latin typeface="Open Sans Light" panose="020B0306030504020204"/>
            </a:rPr>
            <a:t>Delahaie</a:t>
          </a:r>
          <a:endParaRPr lang="fr-FR" sz="1800" kern="1200" dirty="0">
            <a:latin typeface="Open Sans Light" panose="020B030603050402020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Open Sans Light" panose="020B0306030504020204"/>
            </a:rPr>
            <a:t>		Sonia </a:t>
          </a:r>
          <a:r>
            <a:rPr lang="fr-FR" sz="1800" kern="1200" dirty="0" err="1">
              <a:latin typeface="Open Sans Light" panose="020B0306030504020204"/>
            </a:rPr>
            <a:t>Bourion</a:t>
          </a:r>
          <a:r>
            <a:rPr lang="fr-FR" sz="1800" kern="1200" dirty="0">
              <a:latin typeface="Open Sans Light" panose="020B0306030504020204"/>
            </a:rPr>
            <a:t> 	     	Dominique Caillaud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Open Sans Light" panose="020B0306030504020204"/>
            </a:rPr>
            <a:t>		Yann Guillou 		Elodie Fournier  </a:t>
          </a:r>
        </a:p>
      </dsp:txBody>
      <dsp:txXfrm>
        <a:off x="1899390" y="1810279"/>
        <a:ext cx="6774709" cy="1792867"/>
      </dsp:txXfrm>
    </dsp:sp>
    <dsp:sp modelId="{02400C46-FC5E-4CA6-BEAE-0F8F1B8FACA8}">
      <dsp:nvSpPr>
        <dsp:cNvPr id="0" name=""/>
        <dsp:cNvSpPr/>
      </dsp:nvSpPr>
      <dsp:spPr>
        <a:xfrm>
          <a:off x="621713" y="2048429"/>
          <a:ext cx="1734820" cy="13165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DBBFE-CBEB-4247-93B4-0FC899929E11}">
      <dsp:nvSpPr>
        <dsp:cNvPr id="0" name=""/>
        <dsp:cNvSpPr/>
      </dsp:nvSpPr>
      <dsp:spPr>
        <a:xfrm>
          <a:off x="0" y="3767717"/>
          <a:ext cx="8674100" cy="1645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		</a:t>
          </a:r>
          <a:r>
            <a:rPr lang="fr-FR" sz="1800" kern="1200" dirty="0">
              <a:latin typeface="Open Sans Light" panose="020B0306030504020204"/>
            </a:rPr>
            <a:t>Christophe Brosseau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Open Sans Light" panose="020B0306030504020204"/>
            </a:rPr>
            <a:t>		Aline </a:t>
          </a:r>
          <a:r>
            <a:rPr lang="fr-FR" sz="1800" kern="1200" dirty="0" err="1">
              <a:latin typeface="Open Sans Light" panose="020B0306030504020204"/>
            </a:rPr>
            <a:t>Audemard</a:t>
          </a:r>
          <a:r>
            <a:rPr lang="fr-FR" sz="1800" kern="1200" dirty="0">
              <a:latin typeface="Open Sans Light" panose="020B0306030504020204"/>
            </a:rPr>
            <a:t>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Open Sans Light" panose="020B0306030504020204"/>
            </a:rPr>
            <a:t>		Olivier Giraud </a:t>
          </a:r>
        </a:p>
      </dsp:txBody>
      <dsp:txXfrm>
        <a:off x="1899390" y="3767717"/>
        <a:ext cx="6774709" cy="1645708"/>
      </dsp:txXfrm>
    </dsp:sp>
    <dsp:sp modelId="{1BD1DFEC-F1CD-43BA-8CCF-8CC77BADA0D6}">
      <dsp:nvSpPr>
        <dsp:cNvPr id="0" name=""/>
        <dsp:cNvSpPr/>
      </dsp:nvSpPr>
      <dsp:spPr>
        <a:xfrm>
          <a:off x="596367" y="3913593"/>
          <a:ext cx="1734820" cy="13165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F0DC3-36C4-4CC5-8BCD-173B0E42536C}">
      <dsp:nvSpPr>
        <dsp:cNvPr id="0" name=""/>
        <dsp:cNvSpPr/>
      </dsp:nvSpPr>
      <dsp:spPr>
        <a:xfrm>
          <a:off x="0" y="4078917"/>
          <a:ext cx="7377427" cy="133879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Club </a:t>
          </a:r>
        </a:p>
      </dsp:txBody>
      <dsp:txXfrm>
        <a:off x="0" y="4078917"/>
        <a:ext cx="7377427" cy="1338791"/>
      </dsp:txXfrm>
    </dsp:sp>
    <dsp:sp modelId="{B93CDF9F-AA55-45DD-8E7B-FB49370F2253}">
      <dsp:nvSpPr>
        <dsp:cNvPr id="0" name=""/>
        <dsp:cNvSpPr/>
      </dsp:nvSpPr>
      <dsp:spPr>
        <a:xfrm rot="10800000">
          <a:off x="0" y="2039937"/>
          <a:ext cx="7377427" cy="2059061"/>
        </a:xfrm>
        <a:prstGeom prst="upArrowCallou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ADG </a:t>
          </a:r>
        </a:p>
      </dsp:txBody>
      <dsp:txXfrm rot="10800000">
        <a:off x="0" y="2039937"/>
        <a:ext cx="7377427" cy="1337916"/>
      </dsp:txXfrm>
    </dsp:sp>
    <dsp:sp modelId="{77D37B35-6799-4802-AE78-5939A0E5C44C}">
      <dsp:nvSpPr>
        <dsp:cNvPr id="0" name=""/>
        <dsp:cNvSpPr/>
      </dsp:nvSpPr>
      <dsp:spPr>
        <a:xfrm rot="10800000">
          <a:off x="0" y="957"/>
          <a:ext cx="7377427" cy="2059061"/>
        </a:xfrm>
        <a:prstGeom prst="upArrowCallou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Dominique </a:t>
          </a:r>
        </a:p>
      </dsp:txBody>
      <dsp:txXfrm rot="10800000">
        <a:off x="0" y="957"/>
        <a:ext cx="7377427" cy="1337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0.37385</cdr:x>
      <cdr:y>0.29839</cdr:y>
    </cdr:from>
    <cdr:to>
      <cdr:x>0.40044</cdr:x>
      <cdr:y>0.57575</cdr:y>
    </cdr:to>
    <cdr:sp macro="" textlink="">
      <cdr:nvSpPr>
        <cdr:cNvPr id="2" name="Flèche : haut 1">
          <a:extLst xmlns:a="http://schemas.openxmlformats.org/drawingml/2006/main">
            <a:ext uri="{FF2B5EF4-FFF2-40B4-BE49-F238E27FC236}">
              <a16:creationId xmlns:a16="http://schemas.microsoft.com/office/drawing/2014/main" id="{FCF66089-4218-71C1-C287-0CDC010AE368}"/>
            </a:ext>
          </a:extLst>
        </cdr:cNvPr>
        <cdr:cNvSpPr/>
      </cdr:nvSpPr>
      <cdr:spPr>
        <a:xfrm xmlns:a="http://schemas.openxmlformats.org/drawingml/2006/main">
          <a:off x="3193151" y="1746661"/>
          <a:ext cx="227140" cy="1623581"/>
        </a:xfrm>
        <a:prstGeom xmlns:a="http://schemas.openxmlformats.org/drawingml/2006/main" prst="upArrow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0.6405</cdr:x>
      <cdr:y>0.14201</cdr:y>
    </cdr:from>
    <cdr:to>
      <cdr:x>0.66709</cdr:x>
      <cdr:y>0.26606</cdr:y>
    </cdr:to>
    <cdr:sp macro="" textlink="">
      <cdr:nvSpPr>
        <cdr:cNvPr id="3" name="Flèche : haut 2">
          <a:extLst xmlns:a="http://schemas.openxmlformats.org/drawingml/2006/main">
            <a:ext uri="{FF2B5EF4-FFF2-40B4-BE49-F238E27FC236}">
              <a16:creationId xmlns:a16="http://schemas.microsoft.com/office/drawing/2014/main" id="{319E5810-A58D-E0BE-4D74-6D5995C1B006}"/>
            </a:ext>
          </a:extLst>
        </cdr:cNvPr>
        <cdr:cNvSpPr/>
      </cdr:nvSpPr>
      <cdr:spPr>
        <a:xfrm xmlns:a="http://schemas.openxmlformats.org/drawingml/2006/main">
          <a:off x="5470708" y="831297"/>
          <a:ext cx="227114" cy="726113"/>
        </a:xfrm>
        <a:prstGeom xmlns:a="http://schemas.openxmlformats.org/drawingml/2006/main" prst="upArrow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1T14:15:39.2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990 546,'-59'26,"-71"20,76-28,-102 47,36-8,84-42,1 1,1 1,1 2,0 1,-58 49,80-58,2 1,-1-1,1 2,1-1,0 2,1-1,1 1,-10 26,2 9,-10 65,16-76,-52 307,50-258,3-1,5 92,5-143,2 0,1 0,1-1,2 0,22 55,-1-21,63 104,0-35,-22-36,-45-61,2-2,1 0,2-2,1-2,2-1,1-1,2-2,74 46,-36-32,3-4,1-3,2-3,1-4,1-4,1-3,2-5,98 10,355-9,-506-20,0-2,0-2,0-1,-1-1,0-2,0-1,51-25,-38 12,-1-2,-1-3,-1-1,49-46,-66 52,-1-2,-1-1,-1-1,-2-1,33-58,-17 14,38-106,-61 138,-1-2,-3 0,-1 0,4-67,-10-175,-4 158,1 97,-2 1,0-1,-2 0,-2 1,-13-41,-65-132,26 69,-61-176,-71-167,182 457,-1 0,-1 0,-1 1,0 0,-1 1,-1 1,0 0,-25-19,-11-4,-79-45,103 66,-66-36,-2 3,-112-41,136 65,0 4,-1 2,-143-19,190 36,1 1,-1 2,0 0,1 1,-1 1,1 2,0 0,0 1,0 1,1 2,0 0,0 1,1 1,0 1,1 1,0 1,1 1,0 0,1 1,-28 32,25-24,5-7,1 1,0 1,2 0,-22 38,26-34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1T14:15:41.6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27,'2'-1,"0"-1,-1 1,1 0,0 0,0 0,0-1,0 2,0-1,0 0,0 0,0 1,0-1,1 1,-1-1,0 1,0 0,0 0,3 0,0 0,135-11,162 10,-150 3,98-4,422 14,-595-3,0 3,105 30,-73-5,23 6,-117-39,1-1,1 0,-1-2,0 0,1 0,20-3,-14-3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4E25FE-2151-48E2-1C99-F43B2DF88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8365D4-CF4C-304A-854B-958830A23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5BFA42-3B0B-FEFD-09A8-83D5DF60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EEEA-64B8-4E8E-991D-F7119205FE1D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C6E7C5-84D7-EAB8-58D6-259F4EE7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5437F6-5836-ADD4-6F16-CD51BB6D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17C-1F49-41E0-8FBA-D2A30EF45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2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18E06-6EE1-FBC9-348F-615CCEF8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C8BAEA-CDE8-9072-7EFE-A43BAC696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2CD4EC-AA8D-9B99-9421-AB6B3F9E1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EEEA-64B8-4E8E-991D-F7119205FE1D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D829C5-2473-B450-F05A-CABDEC86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04566C-FE16-AB54-6098-CC4AABC5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17C-1F49-41E0-8FBA-D2A30EF45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46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BA1354A-5B5F-4D02-FE0D-5F83CF5E7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A6F79B-8DCC-9B09-5002-D33F4BD3A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73196B-3721-6BEA-2556-8BE018B9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EEEA-64B8-4E8E-991D-F7119205FE1D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A09B1D-60E3-4B0F-832E-88B12748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125AD9-0052-05DD-222B-3BEB9889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17C-1F49-41E0-8FBA-D2A30EF45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964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3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95D65-9B61-A539-183B-5A37C00D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DFD45C-7FA1-02CC-CC25-1E5F01F0B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7EDD1F-6636-262B-C9BD-E7E00425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EEEA-64B8-4E8E-991D-F7119205FE1D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E8A0AF-7F8A-40E2-C920-04B75A7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5EF75C-F3E0-C740-35CB-3A6C5C3D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17C-1F49-41E0-8FBA-D2A30EF45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87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5AF9E7-5611-CBF2-1304-168D99A54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46CC21-B80B-30BB-C90F-2CB5B33E2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9CFFCC-4B2F-C19F-327A-38265895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EEEA-64B8-4E8E-991D-F7119205FE1D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E34E56-C639-0FC1-8338-36B5CD64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253050-A314-D3AC-BF26-E323ADEF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17C-1F49-41E0-8FBA-D2A30EF45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79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19B44-856C-B347-6ADE-62FCE0B6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3378E3-814C-7BCE-06F3-F5D85EF87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02AB6C-A6D7-1336-B0F3-87A5D8358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A22CBB-7A1B-52C3-A30E-D5A33690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EEEA-64B8-4E8E-991D-F7119205FE1D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CBA410-22ED-C54F-B7B8-B29E9A50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3F5856-2307-4A74-EB3E-5551537E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17C-1F49-41E0-8FBA-D2A30EF45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57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0EAED-635D-1528-C193-D3012EC47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8115D2-36A7-DFA9-172D-188E6EE61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7307CA-1EF8-8FBA-E169-56E109C96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8F6DA7-D8C3-8605-4505-33F6C467D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AC6DCF-4023-E793-6244-CC395D6EE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D817C1-FFB3-AAC1-B601-D520F3C8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EEEA-64B8-4E8E-991D-F7119205FE1D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433787-6464-54E7-AB33-FCFE63FC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1A75DF7-3E7E-08E3-DD48-C9B074E2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17C-1F49-41E0-8FBA-D2A30EF45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45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686D78-2930-3603-F728-BF7B5757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1CF812-5E3D-C059-BE98-781F6DFC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EEEA-64B8-4E8E-991D-F7119205FE1D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097337-BB41-CF69-159B-6D655A2B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AD45E-FE59-D4E8-2C2B-18D809E6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17C-1F49-41E0-8FBA-D2A30EF45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31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4CD95AB-7A60-F563-4100-FCE0EFCA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EEEA-64B8-4E8E-991D-F7119205FE1D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51E270-D903-7996-4172-17122744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EF5836-4A3D-714E-D6A4-11D1C00A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17C-1F49-41E0-8FBA-D2A30EF45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51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0926B-F049-7DC0-5030-9950C744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7D5E9F-6A18-FD6B-BDCE-D95D11654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8CC97F-6AA2-DDBF-288A-4608EDB85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B9E000-7DE5-8DF9-22CB-C7F4178A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EEEA-64B8-4E8E-991D-F7119205FE1D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7CA8E3-7267-CD21-E822-75327D88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8D3BE9-A402-6058-1565-DD284158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17C-1F49-41E0-8FBA-D2A30EF45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01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0CC46-5859-DA8D-623B-F15017A1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AC2265D-C7BF-3972-4A28-09DD8E04F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B600CB-D574-6864-3856-46C970C66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28DE2F-6634-A69D-7866-A0E2593C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EEEA-64B8-4E8E-991D-F7119205FE1D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389019-4354-FEB6-0925-1AB40308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2AE28D-FE73-E8AC-C117-EE9E684C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17C-1F49-41E0-8FBA-D2A30EF45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30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025AB2-2BEF-BCD2-2E78-0B6C34FB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BA9391-621E-A22E-797E-F6BEE0FEE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C77403-0114-65DD-CB2D-B0B7B11C3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EEEA-64B8-4E8E-991D-F7119205FE1D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A3419B-F148-1B76-CEBB-EC4DC7200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90FD29-86E8-D1DF-11FA-F0D79D572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B17C-1F49-41E0-8FBA-D2A30EF45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66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4.jpg"/><Relationship Id="rId2" Type="http://schemas.microsoft.com/office/2018/10/relationships/comments" Target="../comments/modernComment_14B_E93C6C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3.png"/><Relationship Id="rId5" Type="http://schemas.openxmlformats.org/officeDocument/2006/relationships/chart" Target="../charts/chart1.xml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5.png"/><Relationship Id="rId7" Type="http://schemas.openxmlformats.org/officeDocument/2006/relationships/image" Target="../media/image19.emf"/><Relationship Id="rId12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3.png"/><Relationship Id="rId9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1drv.ms/f/s!AsSOWbS0XCG18k3Gc8_siWt1Lptl?e=FKHwdK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VrxbY7ntX-DU6A9GcdJ_WF54jcg7JRI&amp;usp=shari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y.rotary.org/fr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.png"/><Relationship Id="rId4" Type="http://schemas.openxmlformats.org/officeDocument/2006/relationships/diagramData" Target="../diagrams/data2.xml"/><Relationship Id="rId9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otary-district1650@outlook.fr" TargetMode="Externa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1drv.ms/f/s!AsSOWbS0XCG18k3Gc8_siWt1Lptl?e=FKHwdK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DC0A6C-820F-CF22-1451-1C6CE12C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90" y="0"/>
            <a:ext cx="12232179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B078477-14C3-1477-34CC-FBF3CAFBA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4" y="124105"/>
            <a:ext cx="1138255" cy="95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2023-2024 Theme logo - Français">
            <a:extLst>
              <a:ext uri="{FF2B5EF4-FFF2-40B4-BE49-F238E27FC236}">
                <a16:creationId xmlns:a16="http://schemas.microsoft.com/office/drawing/2014/main" id="{54814685-2C33-255E-5E71-12CE996F8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610" y="124105"/>
            <a:ext cx="848487" cy="9075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E29C59A-255F-5D53-78D8-3AD77CBB0BA6}"/>
              </a:ext>
            </a:extLst>
          </p:cNvPr>
          <p:cNvSpPr txBox="1"/>
          <p:nvPr/>
        </p:nvSpPr>
        <p:spPr>
          <a:xfrm>
            <a:off x="1709351" y="1217099"/>
            <a:ext cx="8773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PLOERMËL,</a:t>
            </a:r>
          </a:p>
          <a:p>
            <a:pPr algn="ctr"/>
            <a:endParaRPr lang="fr-FR" sz="4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SEMINAIRE EFFECTIF DU 9 SEPTEMBRE 2023</a:t>
            </a:r>
          </a:p>
        </p:txBody>
      </p:sp>
    </p:spTree>
    <p:extLst>
      <p:ext uri="{BB962C8B-B14F-4D97-AF65-F5344CB8AC3E}">
        <p14:creationId xmlns:p14="http://schemas.microsoft.com/office/powerpoint/2010/main" val="10663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DC0A6C-820F-CF22-1451-1C6CE12C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105"/>
            <a:ext cx="12232179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3CBCCCB-60AB-E230-7DEE-1CC40323BAE0}"/>
              </a:ext>
            </a:extLst>
          </p:cNvPr>
          <p:cNvSpPr txBox="1"/>
          <p:nvPr/>
        </p:nvSpPr>
        <p:spPr>
          <a:xfrm>
            <a:off x="818984" y="2347824"/>
            <a:ext cx="1002659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Objectif au 30 juin 2024 :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1.300 Rotariens</a:t>
            </a:r>
          </a:p>
        </p:txBody>
      </p:sp>
      <p:sp>
        <p:nvSpPr>
          <p:cNvPr id="6" name="Sous-titre 6">
            <a:extLst>
              <a:ext uri="{FF2B5EF4-FFF2-40B4-BE49-F238E27FC236}">
                <a16:creationId xmlns:a16="http://schemas.microsoft.com/office/drawing/2014/main" id="{CC09707F-D3B3-E2B3-F533-C76D865DA126}"/>
              </a:ext>
            </a:extLst>
          </p:cNvPr>
          <p:cNvSpPr txBox="1">
            <a:spLocks/>
          </p:cNvSpPr>
          <p:nvPr/>
        </p:nvSpPr>
        <p:spPr>
          <a:xfrm>
            <a:off x="135172" y="1223689"/>
            <a:ext cx="11911054" cy="52981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2000" b="1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fr-FR" sz="2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3200" b="1" dirty="0">
              <a:solidFill>
                <a:srgbClr val="0153A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fr-FR" sz="3200" b="1" dirty="0">
              <a:solidFill>
                <a:srgbClr val="0153A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fr-FR" sz="3200" b="1" dirty="0">
              <a:solidFill>
                <a:srgbClr val="0153A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fr-FR" sz="3200" b="1" dirty="0">
              <a:solidFill>
                <a:srgbClr val="0153A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F02FA18-A8F1-5B97-8601-4C27A4629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4" y="124105"/>
            <a:ext cx="1138255" cy="95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2023-2024 Theme logo - Français">
            <a:extLst>
              <a:ext uri="{FF2B5EF4-FFF2-40B4-BE49-F238E27FC236}">
                <a16:creationId xmlns:a16="http://schemas.microsoft.com/office/drawing/2014/main" id="{3B68ECF2-F088-FCAF-0AAF-8A0AE6797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026" y="124105"/>
            <a:ext cx="848487" cy="9075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746E48D-905B-67C7-4032-4374CC87DA19}"/>
              </a:ext>
            </a:extLst>
          </p:cNvPr>
          <p:cNvSpPr txBox="1"/>
          <p:nvPr/>
        </p:nvSpPr>
        <p:spPr>
          <a:xfrm>
            <a:off x="2862470" y="302149"/>
            <a:ext cx="671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Séminaire Effectif – 9 septembre 2023 - PLOERMEL</a:t>
            </a:r>
          </a:p>
        </p:txBody>
      </p:sp>
    </p:spTree>
    <p:extLst>
      <p:ext uri="{BB962C8B-B14F-4D97-AF65-F5344CB8AC3E}">
        <p14:creationId xmlns:p14="http://schemas.microsoft.com/office/powerpoint/2010/main" val="1341033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DC0A6C-820F-CF22-1451-1C6CE12C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91" y="0"/>
            <a:ext cx="12232179" cy="6858000"/>
          </a:xfrm>
          <a:prstGeom prst="rect">
            <a:avLst/>
          </a:prstGeom>
        </p:spPr>
      </p:pic>
      <p:sp>
        <p:nvSpPr>
          <p:cNvPr id="6" name="Sous-titre 6">
            <a:extLst>
              <a:ext uri="{FF2B5EF4-FFF2-40B4-BE49-F238E27FC236}">
                <a16:creationId xmlns:a16="http://schemas.microsoft.com/office/drawing/2014/main" id="{CC09707F-D3B3-E2B3-F533-C76D865DA126}"/>
              </a:ext>
            </a:extLst>
          </p:cNvPr>
          <p:cNvSpPr txBox="1">
            <a:spLocks/>
          </p:cNvSpPr>
          <p:nvPr/>
        </p:nvSpPr>
        <p:spPr>
          <a:xfrm>
            <a:off x="135172" y="1223689"/>
            <a:ext cx="11911054" cy="52981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2000" b="1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fr-FR" sz="2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3200" b="1" dirty="0">
              <a:solidFill>
                <a:srgbClr val="0153A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fr-FR" sz="3200" b="1" dirty="0">
              <a:solidFill>
                <a:srgbClr val="0153A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fr-FR" sz="3200" b="1" dirty="0">
              <a:solidFill>
                <a:srgbClr val="0153A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fr-FR" sz="3200" b="1" dirty="0">
              <a:solidFill>
                <a:srgbClr val="0153A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F02FA18-A8F1-5B97-8601-4C27A4629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4" y="124105"/>
            <a:ext cx="1138255" cy="95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2023-2024 Theme logo - Français">
            <a:extLst>
              <a:ext uri="{FF2B5EF4-FFF2-40B4-BE49-F238E27FC236}">
                <a16:creationId xmlns:a16="http://schemas.microsoft.com/office/drawing/2014/main" id="{3B68ECF2-F088-FCAF-0AAF-8A0AE6797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026" y="124105"/>
            <a:ext cx="848487" cy="9075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746E48D-905B-67C7-4032-4374CC87DA19}"/>
              </a:ext>
            </a:extLst>
          </p:cNvPr>
          <p:cNvSpPr txBox="1"/>
          <p:nvPr/>
        </p:nvSpPr>
        <p:spPr>
          <a:xfrm>
            <a:off x="2862470" y="302149"/>
            <a:ext cx="671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Séminaire Effectif – 9 septembre 2023 - PLOERMEL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B31D4B-FDD4-D9EC-EB93-4D23595C13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1" t="38467" r="33122"/>
          <a:stretch/>
        </p:blipFill>
        <p:spPr>
          <a:xfrm>
            <a:off x="4587855" y="2023592"/>
            <a:ext cx="3056467" cy="321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9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FE8786A3-80B0-FF02-B770-11690D98C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53879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BF7E07D-71A5-06E3-251C-B3505991FEB3}"/>
              </a:ext>
            </a:extLst>
          </p:cNvPr>
          <p:cNvSpPr txBox="1"/>
          <p:nvPr/>
        </p:nvSpPr>
        <p:spPr>
          <a:xfrm>
            <a:off x="4647137" y="523612"/>
            <a:ext cx="4523326" cy="7078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En général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F5058C4-D832-AE67-4CEE-00439F25D1FC}"/>
              </a:ext>
            </a:extLst>
          </p:cNvPr>
          <p:cNvSpPr txBox="1"/>
          <p:nvPr/>
        </p:nvSpPr>
        <p:spPr>
          <a:xfrm>
            <a:off x="3951681" y="2842392"/>
            <a:ext cx="5914238" cy="24929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F0000"/>
                </a:solidFill>
                <a:latin typeface="Georgia" panose="02040502050405020303" pitchFamily="18" charset="0"/>
              </a:rPr>
              <a:t>8 à 10% </a:t>
            </a:r>
          </a:p>
          <a:p>
            <a:pPr algn="ctr"/>
            <a:endParaRPr lang="fr-FR" sz="4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Georgia" panose="02040502050405020303" pitchFamily="18" charset="0"/>
              </a:rPr>
              <a:t>Déménagement 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Georgia" panose="02040502050405020303" pitchFamily="18" charset="0"/>
              </a:rPr>
              <a:t>Maladie / décès 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Georgia" panose="02040502050405020303" pitchFamily="18" charset="0"/>
              </a:rPr>
              <a:t>Démission 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98CCD70-3A63-7DAC-6B7E-7D2840CBC880}"/>
              </a:ext>
            </a:extLst>
          </p:cNvPr>
          <p:cNvSpPr txBox="1"/>
          <p:nvPr/>
        </p:nvSpPr>
        <p:spPr>
          <a:xfrm>
            <a:off x="3951681" y="2192231"/>
            <a:ext cx="591423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Georgia" panose="02040502050405020303" pitchFamily="18" charset="0"/>
              </a:rPr>
              <a:t>Quel est le taux de déperdition naturelle ?</a:t>
            </a:r>
          </a:p>
        </p:txBody>
      </p:sp>
    </p:spTree>
    <p:extLst>
      <p:ext uri="{BB962C8B-B14F-4D97-AF65-F5344CB8AC3E}">
        <p14:creationId xmlns:p14="http://schemas.microsoft.com/office/powerpoint/2010/main" val="27052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Taille des clubs en Europe / Monde </a:t>
            </a:r>
          </a:p>
        </p:txBody>
      </p:sp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FE8786A3-80B0-FF02-B770-11690D98C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53879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02F498C-B287-E377-51AA-D373F0EF06AC}"/>
              </a:ext>
            </a:extLst>
          </p:cNvPr>
          <p:cNvSpPr txBox="1"/>
          <p:nvPr/>
        </p:nvSpPr>
        <p:spPr>
          <a:xfrm>
            <a:off x="5078937" y="267946"/>
            <a:ext cx="4523326" cy="7078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En Europe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EABE08-9E15-ABF7-1C82-06620DF1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067" y="1206624"/>
            <a:ext cx="7095066" cy="48820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8A39411-77F3-194C-4538-C672295739F5}"/>
              </a:ext>
            </a:extLst>
          </p:cNvPr>
          <p:cNvSpPr txBox="1"/>
          <p:nvPr/>
        </p:nvSpPr>
        <p:spPr>
          <a:xfrm>
            <a:off x="2534888" y="6088612"/>
            <a:ext cx="9657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Dans notre district </a:t>
            </a:r>
            <a:r>
              <a:rPr lang="fr-FR" sz="3200" dirty="0">
                <a:solidFill>
                  <a:srgbClr val="FF0000"/>
                </a:solidFill>
                <a:latin typeface="Georgia" panose="02040502050405020303" pitchFamily="18" charset="0"/>
              </a:rPr>
              <a:t>: 24 membres / club</a:t>
            </a:r>
          </a:p>
        </p:txBody>
      </p:sp>
    </p:spTree>
    <p:extLst>
      <p:ext uri="{BB962C8B-B14F-4D97-AF65-F5344CB8AC3E}">
        <p14:creationId xmlns:p14="http://schemas.microsoft.com/office/powerpoint/2010/main" val="419650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DC0A6C-820F-CF22-1451-1C6CE12C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105"/>
            <a:ext cx="12232179" cy="6858000"/>
          </a:xfrm>
          <a:prstGeom prst="rect">
            <a:avLst/>
          </a:prstGeom>
        </p:spPr>
      </p:pic>
      <p:sp>
        <p:nvSpPr>
          <p:cNvPr id="6" name="Sous-titre 6">
            <a:extLst>
              <a:ext uri="{FF2B5EF4-FFF2-40B4-BE49-F238E27FC236}">
                <a16:creationId xmlns:a16="http://schemas.microsoft.com/office/drawing/2014/main" id="{CC09707F-D3B3-E2B3-F533-C76D865DA126}"/>
              </a:ext>
            </a:extLst>
          </p:cNvPr>
          <p:cNvSpPr txBox="1">
            <a:spLocks/>
          </p:cNvSpPr>
          <p:nvPr/>
        </p:nvSpPr>
        <p:spPr>
          <a:xfrm>
            <a:off x="135172" y="1223689"/>
            <a:ext cx="11911054" cy="52981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2000" b="1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fr-FR" sz="2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3200" b="1" dirty="0">
              <a:solidFill>
                <a:srgbClr val="0153A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fr-FR" sz="3200" b="1" dirty="0">
              <a:solidFill>
                <a:srgbClr val="0153A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fr-FR" sz="3200" b="1" dirty="0">
              <a:solidFill>
                <a:srgbClr val="0153A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fr-FR" sz="3200" b="1" dirty="0">
              <a:solidFill>
                <a:srgbClr val="0153A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F02FA18-A8F1-5B97-8601-4C27A4629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4" y="124105"/>
            <a:ext cx="1138255" cy="95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2023-2024 Theme logo - Français">
            <a:extLst>
              <a:ext uri="{FF2B5EF4-FFF2-40B4-BE49-F238E27FC236}">
                <a16:creationId xmlns:a16="http://schemas.microsoft.com/office/drawing/2014/main" id="{3B68ECF2-F088-FCAF-0AAF-8A0AE6797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026" y="124105"/>
            <a:ext cx="848487" cy="9075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746E48D-905B-67C7-4032-4374CC87DA19}"/>
              </a:ext>
            </a:extLst>
          </p:cNvPr>
          <p:cNvSpPr txBox="1"/>
          <p:nvPr/>
        </p:nvSpPr>
        <p:spPr>
          <a:xfrm>
            <a:off x="2862470" y="302149"/>
            <a:ext cx="671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Séminaire Effectif – 9 septembre 2023 - PLOERMEL</a:t>
            </a:r>
          </a:p>
        </p:txBody>
      </p:sp>
      <p:pic>
        <p:nvPicPr>
          <p:cNvPr id="1026" name="Picture 2" descr="Dominique Alix - Directeur du patrimoine - Point P | LinkedIn">
            <a:extLst>
              <a:ext uri="{FF2B5EF4-FFF2-40B4-BE49-F238E27FC236}">
                <a16:creationId xmlns:a16="http://schemas.microsoft.com/office/drawing/2014/main" id="{369769FF-F34F-75E1-E6DA-1145B3829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2071688"/>
            <a:ext cx="27146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2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B7FA4E-8040-81A0-BBA8-7DE9F5441615}"/>
              </a:ext>
            </a:extLst>
          </p:cNvPr>
          <p:cNvSpPr txBox="1"/>
          <p:nvPr/>
        </p:nvSpPr>
        <p:spPr>
          <a:xfrm>
            <a:off x="2527937" y="606616"/>
            <a:ext cx="977180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54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4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Combien de Rotariens 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fr-FR" sz="4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4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Combien de clubs 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fr-FR" sz="4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4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Quels types de clubs 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fr-FR" sz="4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Image 2" descr="2023-2024 Theme logo - Français">
            <a:extLst>
              <a:ext uri="{FF2B5EF4-FFF2-40B4-BE49-F238E27FC236}">
                <a16:creationId xmlns:a16="http://schemas.microsoft.com/office/drawing/2014/main" id="{4CED7D22-3A51-AEB6-45BB-D3AB28094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398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B7FA4E-8040-81A0-BBA8-7DE9F5441615}"/>
              </a:ext>
            </a:extLst>
          </p:cNvPr>
          <p:cNvSpPr txBox="1"/>
          <p:nvPr/>
        </p:nvSpPr>
        <p:spPr>
          <a:xfrm>
            <a:off x="2527937" y="606616"/>
            <a:ext cx="9771806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54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Évolution de l’effectif – District 1650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1er juillet 2021	       :  1 178 membres    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juin 2022 		:  1 200 membres    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juin 2023            :  1205 membres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    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 6 septembre     :  1193 membres  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fr-FR" sz="4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fr-FR" sz="4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Image 2" descr="2023-2024 Theme logo - Français">
            <a:extLst>
              <a:ext uri="{FF2B5EF4-FFF2-40B4-BE49-F238E27FC236}">
                <a16:creationId xmlns:a16="http://schemas.microsoft.com/office/drawing/2014/main" id="{4CED7D22-3A51-AEB6-45BB-D3AB28094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370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296E467-74DE-5725-6D52-C39EBFF4E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672" y="3039072"/>
            <a:ext cx="1677109" cy="13727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F16DD50A-2396-6242-1C79-E218FDE72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869369-BC46-04BF-8404-DD1777CB4C42}"/>
              </a:ext>
            </a:extLst>
          </p:cNvPr>
          <p:cNvSpPr txBox="1"/>
          <p:nvPr/>
        </p:nvSpPr>
        <p:spPr>
          <a:xfrm>
            <a:off x="1" y="26944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0609EEF-5479-C3EC-36EC-764F22A03729}"/>
              </a:ext>
            </a:extLst>
          </p:cNvPr>
          <p:cNvSpPr txBox="1"/>
          <p:nvPr/>
        </p:nvSpPr>
        <p:spPr>
          <a:xfrm>
            <a:off x="4134531" y="122758"/>
            <a:ext cx="789400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 Femmes et 891 hommes </a:t>
            </a:r>
          </a:p>
          <a:p>
            <a:pPr algn="ctr"/>
            <a:r>
              <a:rPr lang="fr-FR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 2022 : 287 Femmes et 913 hommes) </a:t>
            </a:r>
          </a:p>
          <a:p>
            <a:pPr algn="ctr"/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 l’âge moyen est de 61 ans</a:t>
            </a:r>
          </a:p>
          <a:p>
            <a:pPr algn="ctr"/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qui sont répartis sur 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FAE64A6-B79E-87A0-0427-F3C68547B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926" y="4776193"/>
            <a:ext cx="6831045" cy="18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F16DD50A-2396-6242-1C79-E218FDE72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869369-BC46-04BF-8404-DD1777CB4C42}"/>
              </a:ext>
            </a:extLst>
          </p:cNvPr>
          <p:cNvSpPr txBox="1"/>
          <p:nvPr/>
        </p:nvSpPr>
        <p:spPr>
          <a:xfrm>
            <a:off x="1" y="26944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7A90E95-A1F5-0EB6-65F6-05B7227C7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398" y="808075"/>
            <a:ext cx="9802398" cy="50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58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5C848C-72B8-9D69-A7F3-59D4DDA9CE31}"/>
              </a:ext>
            </a:extLst>
          </p:cNvPr>
          <p:cNvSpPr txBox="1"/>
          <p:nvPr/>
        </p:nvSpPr>
        <p:spPr>
          <a:xfrm>
            <a:off x="2463801" y="173312"/>
            <a:ext cx="9728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Equilibre par tranche d’âge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ACD531DA-1F85-0814-8612-412B82793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871439"/>
              </p:ext>
            </p:extLst>
          </p:nvPr>
        </p:nvGraphicFramePr>
        <p:xfrm>
          <a:off x="3016419" y="974123"/>
          <a:ext cx="8541326" cy="585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F66BD601-62D7-5C09-FF53-41E14697D849}"/>
                  </a:ext>
                </a:extLst>
              </p14:cNvPr>
              <p14:cNvContentPartPr/>
              <p14:nvPr/>
            </p14:nvContentPartPr>
            <p14:xfrm>
              <a:off x="9118000" y="5577720"/>
              <a:ext cx="1077120" cy="120528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F66BD601-62D7-5C09-FF53-41E14697D8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64000" y="5470080"/>
                <a:ext cx="1184760" cy="14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86647AE1-5AF4-31F5-66F7-4D1AB870A47A}"/>
                  </a:ext>
                </a:extLst>
              </p14:cNvPr>
              <p14:cNvContentPartPr/>
              <p14:nvPr/>
            </p14:nvContentPartPr>
            <p14:xfrm>
              <a:off x="5909680" y="6060840"/>
              <a:ext cx="826920" cy="6084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86647AE1-5AF4-31F5-66F7-4D1AB870A4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55680" y="5953200"/>
                <a:ext cx="934560" cy="2764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 3" descr="2023-2024 Theme logo - Français">
            <a:extLst>
              <a:ext uri="{FF2B5EF4-FFF2-40B4-BE49-F238E27FC236}">
                <a16:creationId xmlns:a16="http://schemas.microsoft.com/office/drawing/2014/main" id="{AE8CAB67-6E57-85F3-5392-A0DCD7F6E0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53879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0512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 matin </a:t>
            </a:r>
          </a:p>
        </p:txBody>
      </p:sp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FE8786A3-80B0-FF02-B770-11690D98C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53879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974CA54-4CDD-02A4-38DE-4934DBBB8A01}"/>
              </a:ext>
            </a:extLst>
          </p:cNvPr>
          <p:cNvSpPr txBox="1"/>
          <p:nvPr/>
        </p:nvSpPr>
        <p:spPr>
          <a:xfrm>
            <a:off x="4757142" y="872713"/>
            <a:ext cx="5106525" cy="34163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Georgia" panose="02040502050405020303" pitchFamily="18" charset="0"/>
              </a:rPr>
              <a:t>Raisons et objectifs de ce séminaire</a:t>
            </a:r>
          </a:p>
          <a:p>
            <a:r>
              <a:rPr lang="fr-FR" sz="24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fr-FR" sz="2400" dirty="0">
                <a:solidFill>
                  <a:srgbClr val="FF0000"/>
                </a:solidFill>
                <a:latin typeface="Georgia" panose="02040502050405020303" pitchFamily="18" charset="0"/>
              </a:rPr>
              <a:t>Etat des lieux et Comparaison</a:t>
            </a:r>
          </a:p>
          <a:p>
            <a:endParaRPr lang="fr-FR" sz="24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Georgia" panose="02040502050405020303" pitchFamily="18" charset="0"/>
              </a:rPr>
              <a:t>Témoignages </a:t>
            </a:r>
          </a:p>
          <a:p>
            <a:endParaRPr lang="fr-FR" sz="24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Georgia" panose="02040502050405020303" pitchFamily="18" charset="0"/>
              </a:rPr>
              <a:t>Travail en ateliers </a:t>
            </a:r>
          </a:p>
          <a:p>
            <a:r>
              <a:rPr lang="fr-FR" sz="24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1497B4-13E9-1304-EF3C-71EE6761293B}"/>
              </a:ext>
            </a:extLst>
          </p:cNvPr>
          <p:cNvSpPr/>
          <p:nvPr/>
        </p:nvSpPr>
        <p:spPr>
          <a:xfrm>
            <a:off x="3893541" y="1262180"/>
            <a:ext cx="509126" cy="3888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F8EC5A-332D-628F-54BF-0F524D46744E}"/>
              </a:ext>
            </a:extLst>
          </p:cNvPr>
          <p:cNvSpPr/>
          <p:nvPr/>
        </p:nvSpPr>
        <p:spPr>
          <a:xfrm>
            <a:off x="3893541" y="2014588"/>
            <a:ext cx="509126" cy="3888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A416D5-A2AC-527B-121E-C6C47B221653}"/>
              </a:ext>
            </a:extLst>
          </p:cNvPr>
          <p:cNvSpPr/>
          <p:nvPr/>
        </p:nvSpPr>
        <p:spPr>
          <a:xfrm>
            <a:off x="3893541" y="2766996"/>
            <a:ext cx="509126" cy="3888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FB324-AAFC-93F0-4348-BA498051CB91}"/>
              </a:ext>
            </a:extLst>
          </p:cNvPr>
          <p:cNvSpPr/>
          <p:nvPr/>
        </p:nvSpPr>
        <p:spPr>
          <a:xfrm>
            <a:off x="3893541" y="3507775"/>
            <a:ext cx="509126" cy="3888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35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pic>
        <p:nvPicPr>
          <p:cNvPr id="4" name="Image 3" descr="2023-2024 Theme logo - Français">
            <a:extLst>
              <a:ext uri="{FF2B5EF4-FFF2-40B4-BE49-F238E27FC236}">
                <a16:creationId xmlns:a16="http://schemas.microsoft.com/office/drawing/2014/main" id="{AE8CAB67-6E57-85F3-5392-A0DCD7F6E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53879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933373-3222-022B-4007-936B3CD41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240" y="139443"/>
            <a:ext cx="9021640" cy="224547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EF829B7-CC92-8D20-D955-46BB25B27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891" y="2344921"/>
            <a:ext cx="9242337" cy="15119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D29C84-CFE7-EF41-72CA-1000FA21E0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3009" y="3757109"/>
            <a:ext cx="6322100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43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F16DD50A-2396-6242-1C79-E218FDE72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869369-BC46-04BF-8404-DD1777CB4C42}"/>
              </a:ext>
            </a:extLst>
          </p:cNvPr>
          <p:cNvSpPr txBox="1"/>
          <p:nvPr/>
        </p:nvSpPr>
        <p:spPr>
          <a:xfrm>
            <a:off x="1" y="26944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95D2BD-1DE8-03A6-BA57-44BDFA655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2166" y="5219023"/>
            <a:ext cx="2750187" cy="683831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605508AB-A24C-19B2-EA25-0F96E8F69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841624"/>
              </p:ext>
            </p:extLst>
          </p:nvPr>
        </p:nvGraphicFramePr>
        <p:xfrm>
          <a:off x="7532166" y="3790601"/>
          <a:ext cx="2750186" cy="475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5093">
                  <a:extLst>
                    <a:ext uri="{9D8B030D-6E8A-4147-A177-3AD203B41FA5}">
                      <a16:colId xmlns:a16="http://schemas.microsoft.com/office/drawing/2014/main" val="2716157936"/>
                    </a:ext>
                  </a:extLst>
                </a:gridCol>
                <a:gridCol w="1375093">
                  <a:extLst>
                    <a:ext uri="{9D8B030D-6E8A-4147-A177-3AD203B41FA5}">
                      <a16:colId xmlns:a16="http://schemas.microsoft.com/office/drawing/2014/main" val="1557049081"/>
                    </a:ext>
                  </a:extLst>
                </a:gridCol>
              </a:tblGrid>
              <a:tr h="4751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</a:rPr>
                        <a:t>Femmes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</a:rPr>
                        <a:t>Hommes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9445570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714CC71D-28E1-BA4E-C47F-292F8F174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559" y="4784072"/>
            <a:ext cx="2476500" cy="3894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31B0C9E-C6A2-A1AF-0C07-8CD61912F3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2166" y="4784072"/>
            <a:ext cx="2750187" cy="3894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3836691-7687-3EAF-4DEA-845D950F04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2559" y="4349121"/>
            <a:ext cx="2476500" cy="38946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634EE42-5A7B-C1DD-E4AC-A6D2540AC4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2166" y="4351328"/>
            <a:ext cx="2750187" cy="38946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BB3DB77-8902-4663-C4F0-8BC555013B5E}"/>
              </a:ext>
            </a:extLst>
          </p:cNvPr>
          <p:cNvSpPr txBox="1"/>
          <p:nvPr/>
        </p:nvSpPr>
        <p:spPr>
          <a:xfrm>
            <a:off x="2698138" y="422968"/>
            <a:ext cx="966805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Soit un total </a:t>
            </a:r>
          </a:p>
          <a:p>
            <a:pPr algn="ctr"/>
            <a:r>
              <a:rPr lang="fr-FR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6 septembre 2023,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1235 membres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CF86DDC-6FCD-31CD-1134-ADC71DEF4E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0790" y="5219023"/>
            <a:ext cx="4348269" cy="68383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9749425-94C0-592D-BCFD-09BA2FE105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95460" y="4350486"/>
            <a:ext cx="1266981" cy="47511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76D6DE1-49F4-C59B-E3FF-29D57F699D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5460" y="4817533"/>
            <a:ext cx="1266981" cy="3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41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F16DD50A-2396-6242-1C79-E218FDE72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869369-BC46-04BF-8404-DD1777CB4C42}"/>
              </a:ext>
            </a:extLst>
          </p:cNvPr>
          <p:cNvSpPr txBox="1"/>
          <p:nvPr/>
        </p:nvSpPr>
        <p:spPr>
          <a:xfrm>
            <a:off x="1" y="26944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05525E-8A02-0A17-9145-FFB3CAE965D8}"/>
              </a:ext>
            </a:extLst>
          </p:cNvPr>
          <p:cNvSpPr txBox="1"/>
          <p:nvPr/>
        </p:nvSpPr>
        <p:spPr>
          <a:xfrm>
            <a:off x="2546398" y="449429"/>
            <a:ext cx="96456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…</a:t>
            </a:r>
          </a:p>
          <a:p>
            <a:pPr algn="ctr"/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d’avoir pris conscience qu’au-delà des enjeux de notre District, ce sont nos clubs qui sont concernés.</a:t>
            </a:r>
          </a:p>
          <a:p>
            <a:pPr algn="ctr"/>
            <a:endParaRPr lang="fr-F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bataille du seuil est presque gagnée, </a:t>
            </a:r>
          </a:p>
          <a:p>
            <a:pPr algn="ctr"/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nous faut la gagner…</a:t>
            </a:r>
          </a:p>
          <a:p>
            <a:pPr algn="ctr"/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surtout conforter nos positions</a:t>
            </a:r>
          </a:p>
        </p:txBody>
      </p:sp>
    </p:spTree>
    <p:extLst>
      <p:ext uri="{BB962C8B-B14F-4D97-AF65-F5344CB8AC3E}">
        <p14:creationId xmlns:p14="http://schemas.microsoft.com/office/powerpoint/2010/main" val="19705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F16DD50A-2396-6242-1C79-E218FDE72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869369-BC46-04BF-8404-DD1777CB4C42}"/>
              </a:ext>
            </a:extLst>
          </p:cNvPr>
          <p:cNvSpPr txBox="1"/>
          <p:nvPr/>
        </p:nvSpPr>
        <p:spPr>
          <a:xfrm>
            <a:off x="1" y="26944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88389B-4A84-E827-2050-D9641C540E9B}"/>
              </a:ext>
            </a:extLst>
          </p:cNvPr>
          <p:cNvSpPr txBox="1"/>
          <p:nvPr/>
        </p:nvSpPr>
        <p:spPr>
          <a:xfrm>
            <a:off x="2463800" y="1106093"/>
            <a:ext cx="965377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route pour L’objectif de notre </a:t>
            </a:r>
          </a:p>
          <a:p>
            <a:pPr algn="ctr"/>
            <a:r>
              <a:rPr lang="fr-FR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gouverneur 2023-2024, </a:t>
            </a:r>
          </a:p>
          <a:p>
            <a:pPr algn="ctr"/>
            <a:r>
              <a:rPr lang="fr-FR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Pierrick BAZIN :</a:t>
            </a:r>
          </a:p>
          <a:p>
            <a:pPr algn="ctr"/>
            <a:endParaRPr lang="fr-F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District 1650 à 1300 membres</a:t>
            </a:r>
          </a:p>
        </p:txBody>
      </p:sp>
    </p:spTree>
    <p:extLst>
      <p:ext uri="{BB962C8B-B14F-4D97-AF65-F5344CB8AC3E}">
        <p14:creationId xmlns:p14="http://schemas.microsoft.com/office/powerpoint/2010/main" val="65757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F16DD50A-2396-6242-1C79-E218FDE72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869369-BC46-04BF-8404-DD1777CB4C42}"/>
              </a:ext>
            </a:extLst>
          </p:cNvPr>
          <p:cNvSpPr txBox="1"/>
          <p:nvPr/>
        </p:nvSpPr>
        <p:spPr>
          <a:xfrm>
            <a:off x="1" y="26944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90CE84-85CE-9685-37C6-E12A82C452DA}"/>
              </a:ext>
            </a:extLst>
          </p:cNvPr>
          <p:cNvSpPr txBox="1"/>
          <p:nvPr/>
        </p:nvSpPr>
        <p:spPr>
          <a:xfrm>
            <a:off x="2463801" y="1257300"/>
            <a:ext cx="9728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tout à fait possible…</a:t>
            </a:r>
          </a:p>
          <a:p>
            <a:pPr algn="ctr"/>
            <a:endParaRPr lang="fr-FR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vous,</a:t>
            </a:r>
          </a:p>
          <a:p>
            <a:pPr algn="ctr"/>
            <a:r>
              <a:rPr lang="fr-FR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Ensemble…</a:t>
            </a:r>
          </a:p>
        </p:txBody>
      </p:sp>
    </p:spTree>
    <p:extLst>
      <p:ext uri="{BB962C8B-B14F-4D97-AF65-F5344CB8AC3E}">
        <p14:creationId xmlns:p14="http://schemas.microsoft.com/office/powerpoint/2010/main" val="11451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Commission Effectif 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7BC2FC05-56F5-3136-1875-9DD1552B7E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114015"/>
              </p:ext>
            </p:extLst>
          </p:nvPr>
        </p:nvGraphicFramePr>
        <p:xfrm>
          <a:off x="3263900" y="1282084"/>
          <a:ext cx="86741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A8145221-FF8C-33A5-32DD-504F09E7F5B5}"/>
              </a:ext>
            </a:extLst>
          </p:cNvPr>
          <p:cNvSpPr txBox="1"/>
          <p:nvPr/>
        </p:nvSpPr>
        <p:spPr>
          <a:xfrm>
            <a:off x="2548467" y="59267"/>
            <a:ext cx="9567333" cy="1017624"/>
          </a:xfrm>
          <a:prstGeom prst="rect">
            <a:avLst/>
          </a:prstGeom>
          <a:solidFill>
            <a:srgbClr val="EE4C1A"/>
          </a:solidFill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800" kern="1200" dirty="0"/>
              <a:t>Sous l’impulsion du gouverneur Pierrick Bazin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DCA67E3-CD11-457B-E809-C38876046E8F}"/>
              </a:ext>
            </a:extLst>
          </p:cNvPr>
          <p:cNvSpPr txBox="1"/>
          <p:nvPr/>
        </p:nvSpPr>
        <p:spPr>
          <a:xfrm rot="16200000">
            <a:off x="2701960" y="1885881"/>
            <a:ext cx="1744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Open Sans Light" panose="020B0306030504020204"/>
              </a:rPr>
              <a:t>Gouverneurs</a:t>
            </a:r>
            <a:r>
              <a:rPr lang="fr-FR" dirty="0"/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E91C4DA-CC8D-6A6E-7830-BB7C534A3D3E}"/>
              </a:ext>
            </a:extLst>
          </p:cNvPr>
          <p:cNvSpPr txBox="1"/>
          <p:nvPr/>
        </p:nvSpPr>
        <p:spPr>
          <a:xfrm rot="16200000">
            <a:off x="2695665" y="5658679"/>
            <a:ext cx="1744133" cy="4001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Open Sans Light" panose="020B0306030504020204"/>
              </a:rPr>
              <a:t>Membres </a:t>
            </a:r>
            <a:r>
              <a:rPr lang="fr-FR" dirty="0"/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9C1E7E2-8250-A73A-7F96-4BD91D77AEE1}"/>
              </a:ext>
            </a:extLst>
          </p:cNvPr>
          <p:cNvSpPr txBox="1"/>
          <p:nvPr/>
        </p:nvSpPr>
        <p:spPr>
          <a:xfrm rot="16200000">
            <a:off x="2728444" y="3766993"/>
            <a:ext cx="1744133" cy="4001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Open Sans Light" panose="020B0306030504020204"/>
              </a:rPr>
              <a:t>ADG</a:t>
            </a:r>
            <a:endParaRPr lang="fr-FR" dirty="0"/>
          </a:p>
        </p:txBody>
      </p:sp>
      <p:pic>
        <p:nvPicPr>
          <p:cNvPr id="3" name="Image 2" descr="2023-2024 Theme logo - Français">
            <a:extLst>
              <a:ext uri="{FF2B5EF4-FFF2-40B4-BE49-F238E27FC236}">
                <a16:creationId xmlns:a16="http://schemas.microsoft.com/office/drawing/2014/main" id="{E0CC6CC8-DCE0-506A-5B46-3C80C995AA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676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F16DD50A-2396-6242-1C79-E218FDE72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869369-BC46-04BF-8404-DD1777CB4C42}"/>
              </a:ext>
            </a:extLst>
          </p:cNvPr>
          <p:cNvSpPr txBox="1"/>
          <p:nvPr/>
        </p:nvSpPr>
        <p:spPr>
          <a:xfrm>
            <a:off x="1" y="26944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E71675-4E99-424A-7A91-70EA55851C9A}"/>
              </a:ext>
            </a:extLst>
          </p:cNvPr>
          <p:cNvSpPr txBox="1"/>
          <p:nvPr/>
        </p:nvSpPr>
        <p:spPr>
          <a:xfrm>
            <a:off x="2422983" y="1720840"/>
            <a:ext cx="982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y arriver, vous pouvez compter sur l’équipe </a:t>
            </a:r>
          </a:p>
          <a:p>
            <a:pPr algn="ctr"/>
            <a:r>
              <a:rPr lang="fr-FR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commission Effectif </a:t>
            </a:r>
          </a:p>
          <a:p>
            <a:pPr algn="ctr"/>
            <a:r>
              <a:rPr lang="fr-FR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District 1650</a:t>
            </a:r>
            <a:endParaRPr lang="fr-FR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0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>
                    <a:lumMod val="95000"/>
                  </a:schemeClr>
                </a:solidFill>
              </a:rPr>
              <a:t>Localisation des Rotariens du District</a:t>
            </a:r>
          </a:p>
        </p:txBody>
      </p:sp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F16DD50A-2396-6242-1C79-E218FDE72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F970918-1EC2-D02C-6AA0-CDF155408890}"/>
              </a:ext>
            </a:extLst>
          </p:cNvPr>
          <p:cNvSpPr txBox="1"/>
          <p:nvPr/>
        </p:nvSpPr>
        <p:spPr>
          <a:xfrm>
            <a:off x="2546398" y="184423"/>
            <a:ext cx="96066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Avec quels outils 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5E8CB1-414B-CEE4-CCB5-D572CF98B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991" y="1653916"/>
            <a:ext cx="4224620" cy="39228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DC88EE7-9619-A641-DBAC-BA074DCFE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7098" y="2512105"/>
            <a:ext cx="1908213" cy="19082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0688C8C-E991-EA06-0559-6AA15D52E995}"/>
              </a:ext>
            </a:extLst>
          </p:cNvPr>
          <p:cNvSpPr txBox="1"/>
          <p:nvPr/>
        </p:nvSpPr>
        <p:spPr>
          <a:xfrm>
            <a:off x="7256721" y="1651624"/>
            <a:ext cx="4506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Pour les consulter ou les télécharger,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Scanner ce QR code ou cliquez sur le lien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3C754DA-5529-D400-9FC5-43FBF5CF5B17}"/>
              </a:ext>
            </a:extLst>
          </p:cNvPr>
          <p:cNvSpPr txBox="1"/>
          <p:nvPr/>
        </p:nvSpPr>
        <p:spPr>
          <a:xfrm>
            <a:off x="7728096" y="4462915"/>
            <a:ext cx="3646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https://1drv.ms/f/s!AsSOWbS0XCG18k3Gc8_siWt1Lptl?e=FKHwdK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678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2FBF77-17EB-7477-0CF4-A2D64287D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58" y="0"/>
            <a:ext cx="1096508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167E56-1DA7-4459-4835-9AD00B42D66A}"/>
              </a:ext>
            </a:extLst>
          </p:cNvPr>
          <p:cNvSpPr txBox="1"/>
          <p:nvPr/>
        </p:nvSpPr>
        <p:spPr>
          <a:xfrm>
            <a:off x="652760" y="5273749"/>
            <a:ext cx="3934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</a:rPr>
              <a:t>Une cartographie mise à jour de la géolocalisation des membres est à votre disposition auprès de vos adjoints au gouverneur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9B23DA8-97F7-1A13-2F71-D2058AC7B154}"/>
              </a:ext>
            </a:extLst>
          </p:cNvPr>
          <p:cNvSpPr txBox="1"/>
          <p:nvPr/>
        </p:nvSpPr>
        <p:spPr>
          <a:xfrm>
            <a:off x="574158" y="0"/>
            <a:ext cx="92240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https://www.google.com/maps/d/edit?mid=1VrxbY7ntX-DU6A9GcdJ_WF54jcg7JRI&amp;usp=sharing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F16DD50A-2396-6242-1C79-E218FDE72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869369-BC46-04BF-8404-DD1777CB4C42}"/>
              </a:ext>
            </a:extLst>
          </p:cNvPr>
          <p:cNvSpPr txBox="1"/>
          <p:nvPr/>
        </p:nvSpPr>
        <p:spPr>
          <a:xfrm>
            <a:off x="1" y="26944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FFBBEDD-ED71-9338-9636-0A08781C4C57}"/>
              </a:ext>
            </a:extLst>
          </p:cNvPr>
          <p:cNvSpPr txBox="1"/>
          <p:nvPr/>
        </p:nvSpPr>
        <p:spPr>
          <a:xfrm>
            <a:off x="2546398" y="1108273"/>
            <a:ext cx="964560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gestion des prospects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fr-FR" sz="4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ui</a:t>
            </a:r>
            <a:r>
              <a:rPr kumimoji="0" lang="fr-FR" sz="4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nous sollicitent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 le site « My Rotary 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u="sng" dirty="0">
                <a:solidFill>
                  <a:srgbClr val="0563C1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https://my.rotary.org/fr</a:t>
            </a:r>
            <a:endParaRPr lang="fr-FR" sz="2800" u="sng" dirty="0">
              <a:solidFill>
                <a:srgbClr val="0563C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5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DC0A6C-820F-CF22-1451-1C6CE12C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90" y="0"/>
            <a:ext cx="12232179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B078477-14C3-1477-34CC-FBF3CAFBA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4" y="124105"/>
            <a:ext cx="1138255" cy="95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2023-2024 Theme logo - Français">
            <a:extLst>
              <a:ext uri="{FF2B5EF4-FFF2-40B4-BE49-F238E27FC236}">
                <a16:creationId xmlns:a16="http://schemas.microsoft.com/office/drawing/2014/main" id="{54814685-2C33-255E-5E71-12CE996F8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610" y="124105"/>
            <a:ext cx="848487" cy="9075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4E94F0D-CD3D-EFD2-6E57-97D492B9A8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3" t="38467"/>
          <a:stretch/>
        </p:blipFill>
        <p:spPr>
          <a:xfrm>
            <a:off x="4373437" y="1896533"/>
            <a:ext cx="3445123" cy="321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68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B7FA4E-8040-81A0-BBA8-7DE9F5441615}"/>
              </a:ext>
            </a:extLst>
          </p:cNvPr>
          <p:cNvSpPr txBox="1"/>
          <p:nvPr/>
        </p:nvSpPr>
        <p:spPr>
          <a:xfrm>
            <a:off x="2553337" y="149416"/>
            <a:ext cx="97718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 Prospects  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DA22C50-0117-5931-E9BC-3073A3999648}"/>
              </a:ext>
            </a:extLst>
          </p:cNvPr>
          <p:cNvSpPr txBox="1"/>
          <p:nvPr/>
        </p:nvSpPr>
        <p:spPr>
          <a:xfrm>
            <a:off x="2832736" y="841245"/>
            <a:ext cx="930444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54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4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 sont ils 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fr-FR" sz="4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4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Comment les connaitre ?</a:t>
            </a:r>
          </a:p>
          <a:p>
            <a:r>
              <a:rPr lang="fr-FR" sz="4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4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 dois je faire 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fr-FR" sz="4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0643DF5D-B1AB-8CD2-8EDC-E7E8DD775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586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B7FA4E-8040-81A0-BBA8-7DE9F5441615}"/>
              </a:ext>
            </a:extLst>
          </p:cNvPr>
          <p:cNvSpPr txBox="1"/>
          <p:nvPr/>
        </p:nvSpPr>
        <p:spPr>
          <a:xfrm>
            <a:off x="2553337" y="149416"/>
            <a:ext cx="97718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 Prospects  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C22308-AB02-C680-7B79-5888951D2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534" y="1002842"/>
            <a:ext cx="7935646" cy="5705742"/>
          </a:xfrm>
          <a:prstGeom prst="rect">
            <a:avLst/>
          </a:prstGeom>
        </p:spPr>
      </p:pic>
      <p:pic>
        <p:nvPicPr>
          <p:cNvPr id="3" name="Image 2" descr="2023-2024 Theme logo - Français">
            <a:extLst>
              <a:ext uri="{FF2B5EF4-FFF2-40B4-BE49-F238E27FC236}">
                <a16:creationId xmlns:a16="http://schemas.microsoft.com/office/drawing/2014/main" id="{FF447D38-F21D-B481-FA1E-DF67B352F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594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B7FA4E-8040-81A0-BBA8-7DE9F5441615}"/>
              </a:ext>
            </a:extLst>
          </p:cNvPr>
          <p:cNvSpPr txBox="1"/>
          <p:nvPr/>
        </p:nvSpPr>
        <p:spPr>
          <a:xfrm>
            <a:off x="2553337" y="149416"/>
            <a:ext cx="97718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 Prospects  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03F315-34C2-A7C7-55F8-EFCF64532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362" y="1168400"/>
            <a:ext cx="7483185" cy="5274733"/>
          </a:xfrm>
          <a:prstGeom prst="rect">
            <a:avLst/>
          </a:prstGeom>
        </p:spPr>
      </p:pic>
      <p:pic>
        <p:nvPicPr>
          <p:cNvPr id="3" name="Image 2" descr="2023-2024 Theme logo - Français">
            <a:extLst>
              <a:ext uri="{FF2B5EF4-FFF2-40B4-BE49-F238E27FC236}">
                <a16:creationId xmlns:a16="http://schemas.microsoft.com/office/drawing/2014/main" id="{2EC87A4D-EF81-2F04-87AF-11453DD59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580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0643DF5D-B1AB-8CD2-8EDC-E7E8DD775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07F1C8A-4A1D-1F87-CB1E-F1458B57394A}"/>
              </a:ext>
            </a:extLst>
          </p:cNvPr>
          <p:cNvSpPr txBox="1"/>
          <p:nvPr/>
        </p:nvSpPr>
        <p:spPr>
          <a:xfrm>
            <a:off x="2463801" y="95693"/>
            <a:ext cx="972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rgbClr val="FF0000"/>
                </a:solidFill>
                <a:latin typeface="Arial-ItalicMT"/>
              </a:rPr>
              <a:t>Tableau de liaison du suivi des prospects du R.I.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5BE507C-A350-0449-6033-C206E29D26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420"/>
          <a:stretch/>
        </p:blipFill>
        <p:spPr>
          <a:xfrm>
            <a:off x="3008883" y="618913"/>
            <a:ext cx="8638033" cy="61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76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B7FA4E-8040-81A0-BBA8-7DE9F5441615}"/>
              </a:ext>
            </a:extLst>
          </p:cNvPr>
          <p:cNvSpPr txBox="1"/>
          <p:nvPr/>
        </p:nvSpPr>
        <p:spPr>
          <a:xfrm>
            <a:off x="2638639" y="149416"/>
            <a:ext cx="73774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 Prospects  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00969945-FDBA-A8EF-6AA5-331F3C8A5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656837"/>
              </p:ext>
            </p:extLst>
          </p:nvPr>
        </p:nvGraphicFramePr>
        <p:xfrm>
          <a:off x="2638640" y="990736"/>
          <a:ext cx="73774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Flèche : courbe vers la droite 9">
            <a:extLst>
              <a:ext uri="{FF2B5EF4-FFF2-40B4-BE49-F238E27FC236}">
                <a16:creationId xmlns:a16="http://schemas.microsoft.com/office/drawing/2014/main" id="{59837DF6-10C3-6A23-B7FF-0E4D7EA5BFDA}"/>
              </a:ext>
            </a:extLst>
          </p:cNvPr>
          <p:cNvSpPr/>
          <p:nvPr/>
        </p:nvSpPr>
        <p:spPr>
          <a:xfrm rot="10800000">
            <a:off x="10190905" y="1333634"/>
            <a:ext cx="1493094" cy="4732867"/>
          </a:xfrm>
          <a:prstGeom prst="curvedRightArrow">
            <a:avLst/>
          </a:prstGeom>
          <a:solidFill>
            <a:srgbClr val="EE4C1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C04D959-0DE5-1F05-A4BB-CC3671E183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294" y="3042338"/>
            <a:ext cx="1039706" cy="942784"/>
          </a:xfrm>
          <a:prstGeom prst="rect">
            <a:avLst/>
          </a:prstGeom>
        </p:spPr>
      </p:pic>
      <p:pic>
        <p:nvPicPr>
          <p:cNvPr id="3" name="Image 2" descr="2023-2024 Theme logo - Français">
            <a:extLst>
              <a:ext uri="{FF2B5EF4-FFF2-40B4-BE49-F238E27FC236}">
                <a16:creationId xmlns:a16="http://schemas.microsoft.com/office/drawing/2014/main" id="{4DA9D666-1C26-652B-1DFA-BD53144920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579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0643DF5D-B1AB-8CD2-8EDC-E7E8DD775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44DA111-ACBA-D4D2-8B2A-21A149FBE344}"/>
              </a:ext>
            </a:extLst>
          </p:cNvPr>
          <p:cNvSpPr txBox="1"/>
          <p:nvPr/>
        </p:nvSpPr>
        <p:spPr>
          <a:xfrm>
            <a:off x="2534888" y="72415"/>
            <a:ext cx="942174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b="1" i="1" u="none" strike="noStrike" baseline="0" dirty="0">
                <a:solidFill>
                  <a:srgbClr val="FF0000"/>
                </a:solidFill>
                <a:latin typeface="Arial-ItalicMT"/>
              </a:rPr>
              <a:t>QUI FAIT QUOI ?</a:t>
            </a:r>
          </a:p>
          <a:p>
            <a:pPr algn="just"/>
            <a:endParaRPr lang="fr-FR" b="0" i="1" u="none" strike="noStrike" baseline="0" dirty="0">
              <a:solidFill>
                <a:srgbClr val="FF0000"/>
              </a:solidFill>
              <a:latin typeface="Arial-ItalicMT"/>
            </a:endParaRPr>
          </a:p>
          <a:p>
            <a:pPr algn="just"/>
            <a:r>
              <a:rPr lang="fr-FR" sz="2800" b="0" i="1" u="none" strike="noStrike" baseline="0" dirty="0">
                <a:solidFill>
                  <a:srgbClr val="FF0000"/>
                </a:solidFill>
                <a:latin typeface="Arial-ItalicMT"/>
              </a:rPr>
              <a:t>Chaque DMC (ou son délégué) prend connaissance de ses prospects (mail </a:t>
            </a:r>
            <a:r>
              <a:rPr lang="fr-FR" sz="2800" i="1" dirty="0">
                <a:solidFill>
                  <a:srgbClr val="FF0000"/>
                </a:solidFill>
                <a:latin typeface="Arial-ItalicMT"/>
              </a:rPr>
              <a:t>envoyé par le RI aux Gouverneurs et aux DMC) et complète sur </a:t>
            </a:r>
            <a:r>
              <a:rPr lang="fr-FR" sz="2800" i="1" u="sng" dirty="0">
                <a:solidFill>
                  <a:srgbClr val="0563C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Rotary.org</a:t>
            </a:r>
            <a:r>
              <a:rPr lang="fr-FR" sz="2800" i="1" dirty="0">
                <a:solidFill>
                  <a:srgbClr val="0563C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i="1" dirty="0">
                <a:solidFill>
                  <a:srgbClr val="FF0000"/>
                </a:solidFill>
                <a:latin typeface="Arial-ItalicMT"/>
              </a:rPr>
              <a:t>le tableau des prospects du district au fur et à mesure du traitement de ces demandes de prospects.</a:t>
            </a:r>
          </a:p>
          <a:p>
            <a:pPr algn="just"/>
            <a:endParaRPr lang="fr-FR" sz="2000" i="1" dirty="0">
              <a:solidFill>
                <a:srgbClr val="FF0000"/>
              </a:solidFill>
              <a:latin typeface="Arial-ItalicM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i="1" dirty="0">
                <a:solidFill>
                  <a:srgbClr val="FF0000"/>
                </a:solidFill>
                <a:latin typeface="Arial-ItalicMT"/>
              </a:rPr>
              <a:t>Tous les prospects assignés à notre district sont contactés par le </a:t>
            </a:r>
            <a:r>
              <a:rPr lang="fr-FR" sz="2800" b="0" i="1" u="none" strike="noStrike" baseline="0" dirty="0">
                <a:solidFill>
                  <a:srgbClr val="FF0000"/>
                </a:solidFill>
                <a:latin typeface="Arial-ItalicMT"/>
              </a:rPr>
              <a:t>DMC (ou son délégué)</a:t>
            </a:r>
            <a:r>
              <a:rPr lang="fr-FR" sz="2800" i="1" dirty="0">
                <a:solidFill>
                  <a:srgbClr val="FF0000"/>
                </a:solidFill>
                <a:latin typeface="Arial-ItalicMT"/>
              </a:rPr>
              <a:t>.</a:t>
            </a:r>
          </a:p>
          <a:p>
            <a:pPr algn="just"/>
            <a:endParaRPr lang="fr-FR" sz="2000" i="1" dirty="0">
              <a:solidFill>
                <a:srgbClr val="FF0000"/>
              </a:solidFill>
              <a:latin typeface="Arial-ItalicM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i="1" dirty="0">
                <a:solidFill>
                  <a:srgbClr val="FF0000"/>
                </a:solidFill>
                <a:latin typeface="Arial-ItalicMT"/>
              </a:rPr>
              <a:t>Le </a:t>
            </a:r>
            <a:r>
              <a:rPr lang="fr-FR" sz="2800" b="0" i="1" u="none" strike="noStrike" baseline="0" dirty="0">
                <a:solidFill>
                  <a:srgbClr val="FF0000"/>
                </a:solidFill>
                <a:latin typeface="Arial-ItalicMT"/>
              </a:rPr>
              <a:t>DMC (ou son délégué) </a:t>
            </a:r>
            <a:r>
              <a:rPr lang="fr-FR" sz="2800" i="1" dirty="0">
                <a:solidFill>
                  <a:srgbClr val="FF0000"/>
                </a:solidFill>
                <a:latin typeface="Arial-ItalicMT"/>
              </a:rPr>
              <a:t>examine la demande du prospect.</a:t>
            </a:r>
          </a:p>
          <a:p>
            <a:pPr algn="just"/>
            <a:endParaRPr lang="fr-FR" sz="2000" i="1" dirty="0">
              <a:solidFill>
                <a:srgbClr val="FF0000"/>
              </a:solidFill>
              <a:latin typeface="Arial-ItalicM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i="1" dirty="0">
                <a:solidFill>
                  <a:srgbClr val="FF0000"/>
                </a:solidFill>
                <a:latin typeface="Arial-ItalicMT"/>
              </a:rPr>
              <a:t>Le </a:t>
            </a:r>
            <a:r>
              <a:rPr lang="fr-FR" sz="2800" b="0" i="1" u="none" strike="noStrike" baseline="0" dirty="0">
                <a:solidFill>
                  <a:srgbClr val="FF0000"/>
                </a:solidFill>
                <a:latin typeface="Arial-ItalicMT"/>
              </a:rPr>
              <a:t>DMC (ou son délégué)</a:t>
            </a:r>
            <a:r>
              <a:rPr lang="fr-FR" sz="2800" i="1" dirty="0">
                <a:solidFill>
                  <a:srgbClr val="FF0000"/>
                </a:solidFill>
                <a:latin typeface="Arial-ItalicMT"/>
              </a:rPr>
              <a:t> prend contact avec le prospect. </a:t>
            </a:r>
          </a:p>
        </p:txBody>
      </p:sp>
    </p:spTree>
    <p:extLst>
      <p:ext uri="{BB962C8B-B14F-4D97-AF65-F5344CB8AC3E}">
        <p14:creationId xmlns:p14="http://schemas.microsoft.com/office/powerpoint/2010/main" val="1130649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0643DF5D-B1AB-8CD2-8EDC-E7E8DD775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7BBAAB0-3A38-FC2D-1CC3-262975E73378}"/>
              </a:ext>
            </a:extLst>
          </p:cNvPr>
          <p:cNvSpPr txBox="1"/>
          <p:nvPr/>
        </p:nvSpPr>
        <p:spPr>
          <a:xfrm>
            <a:off x="2511535" y="188393"/>
            <a:ext cx="946839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i="1" dirty="0">
                <a:solidFill>
                  <a:srgbClr val="FF0000"/>
                </a:solidFill>
                <a:latin typeface="Arial-ItalicMT"/>
              </a:rPr>
              <a:t>Suivant l’intérêt de la candidature, le </a:t>
            </a:r>
            <a:r>
              <a:rPr lang="fr-FR" sz="2800" b="0" i="1" u="none" strike="noStrike" baseline="0" dirty="0">
                <a:solidFill>
                  <a:srgbClr val="FF0000"/>
                </a:solidFill>
                <a:latin typeface="Arial-ItalicMT"/>
              </a:rPr>
              <a:t>DMC (ou son délégué) </a:t>
            </a:r>
            <a:r>
              <a:rPr lang="fr-FR" sz="2800" i="1" dirty="0">
                <a:solidFill>
                  <a:srgbClr val="FF0000"/>
                </a:solidFill>
                <a:latin typeface="Arial-ItalicMT"/>
              </a:rPr>
              <a:t>l’adresse par mail à l’ADG du secteur concerné qui prendra contact avec le président et/ou le  responsable Effectif du club le plus pertinent à traiter la candidature.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i="1" dirty="0">
              <a:solidFill>
                <a:srgbClr val="FF0000"/>
              </a:solidFill>
              <a:latin typeface="Arial-ItalicM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i="1" dirty="0">
                <a:solidFill>
                  <a:srgbClr val="FF0000"/>
                </a:solidFill>
                <a:latin typeface="Arial-ItalicMT"/>
              </a:rPr>
              <a:t>l’ADG, quelque-soit la décision du club, fait retour par mail au </a:t>
            </a:r>
            <a:r>
              <a:rPr lang="fr-FR" sz="2800" b="0" i="1" u="none" strike="noStrike" baseline="0" dirty="0">
                <a:solidFill>
                  <a:srgbClr val="FF0000"/>
                </a:solidFill>
                <a:latin typeface="Arial-ItalicMT"/>
              </a:rPr>
              <a:t>DMC (ou son délégué - </a:t>
            </a:r>
            <a:r>
              <a:rPr lang="fr-FR" sz="2800" i="1" u="sng" dirty="0">
                <a:solidFill>
                  <a:srgbClr val="0563C1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rotary-district1650@outlook.fr</a:t>
            </a:r>
            <a:r>
              <a:rPr lang="fr-FR" sz="2800" b="0" i="1" u="none" strike="noStrike" baseline="0" dirty="0">
                <a:solidFill>
                  <a:srgbClr val="FF0000"/>
                </a:solidFill>
                <a:latin typeface="Arial-ItalicMT"/>
              </a:rPr>
              <a:t>) </a:t>
            </a:r>
            <a:r>
              <a:rPr lang="fr-FR" sz="2800" i="1" dirty="0">
                <a:solidFill>
                  <a:srgbClr val="FF0000"/>
                </a:solidFill>
                <a:latin typeface="Arial-ItalicMT"/>
              </a:rPr>
              <a:t>afin qu’il puisse renseigner le suivi des prospects sur rotary.org.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i="1" dirty="0">
              <a:solidFill>
                <a:srgbClr val="FF0000"/>
              </a:solidFill>
              <a:latin typeface="Arial-ItalicM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i="1" dirty="0">
                <a:solidFill>
                  <a:srgbClr val="FF0000"/>
                </a:solidFill>
                <a:latin typeface="Arial-ItalicMT"/>
              </a:rPr>
              <a:t>Le </a:t>
            </a:r>
            <a:r>
              <a:rPr lang="fr-FR" sz="2800" b="0" i="1" u="none" strike="noStrike" baseline="0" dirty="0">
                <a:solidFill>
                  <a:srgbClr val="FF0000"/>
                </a:solidFill>
                <a:latin typeface="Arial-ItalicMT"/>
              </a:rPr>
              <a:t>DMC (ou son délégué) met à jour le tableau Excel de suivi des candidatures et le transmet au minimum une fois par mois aux ADG et à la commission Effectif du District.</a:t>
            </a:r>
            <a:endParaRPr lang="fr-FR" sz="2800" i="1" dirty="0">
              <a:solidFill>
                <a:srgbClr val="FF0000"/>
              </a:solidFill>
              <a:latin typeface="Arial-ItalicMT"/>
            </a:endParaRPr>
          </a:p>
        </p:txBody>
      </p:sp>
    </p:spTree>
    <p:extLst>
      <p:ext uri="{BB962C8B-B14F-4D97-AF65-F5344CB8AC3E}">
        <p14:creationId xmlns:p14="http://schemas.microsoft.com/office/powerpoint/2010/main" val="1691068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0643DF5D-B1AB-8CD2-8EDC-E7E8DD775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0D38150-B01F-B3B7-57D1-23550297FE9D}"/>
              </a:ext>
            </a:extLst>
          </p:cNvPr>
          <p:cNvSpPr txBox="1"/>
          <p:nvPr/>
        </p:nvSpPr>
        <p:spPr>
          <a:xfrm>
            <a:off x="2541181" y="2832747"/>
            <a:ext cx="96313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934869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5C848C-72B8-9D69-A7F3-59D4DDA9CE31}"/>
              </a:ext>
            </a:extLst>
          </p:cNvPr>
          <p:cNvSpPr txBox="1"/>
          <p:nvPr/>
        </p:nvSpPr>
        <p:spPr>
          <a:xfrm>
            <a:off x="1643257" y="173312"/>
            <a:ext cx="11259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Taille des clubs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636E6FD-8661-DE76-1619-E1F3C6680541}"/>
              </a:ext>
            </a:extLst>
          </p:cNvPr>
          <p:cNvSpPr txBox="1"/>
          <p:nvPr/>
        </p:nvSpPr>
        <p:spPr>
          <a:xfrm>
            <a:off x="2987879" y="2453947"/>
            <a:ext cx="83066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= ou Moins de 10 membres	  5 clubs	(-2)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Entre 10 et 20 membres		19 clubs	(+1)</a:t>
            </a:r>
          </a:p>
          <a:p>
            <a:r>
              <a:rPr lang="fr-FR" sz="28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Entre 20 et 30 membres 		17 clubs	(-1)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Entre 30 et 40 membres 		10 clubs 	(=)</a:t>
            </a:r>
          </a:p>
        </p:txBody>
      </p:sp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FE8786A3-80B0-FF02-B770-11690D98C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53879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967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District : Bretagne -Mayenne (D.1650)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5C848C-72B8-9D69-A7F3-59D4DDA9CE31}"/>
              </a:ext>
            </a:extLst>
          </p:cNvPr>
          <p:cNvSpPr txBox="1"/>
          <p:nvPr/>
        </p:nvSpPr>
        <p:spPr>
          <a:xfrm>
            <a:off x="2463801" y="173312"/>
            <a:ext cx="9728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Les secteurs Etat des lieux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34B2E50-571A-59C2-CBA6-E46028DE5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228518"/>
              </p:ext>
            </p:extLst>
          </p:nvPr>
        </p:nvGraphicFramePr>
        <p:xfrm>
          <a:off x="3057237" y="1476009"/>
          <a:ext cx="8814967" cy="4749524"/>
        </p:xfrm>
        <a:graphic>
          <a:graphicData uri="http://schemas.openxmlformats.org/drawingml/2006/table">
            <a:tbl>
              <a:tblPr/>
              <a:tblGrid>
                <a:gridCol w="1259281">
                  <a:extLst>
                    <a:ext uri="{9D8B030D-6E8A-4147-A177-3AD203B41FA5}">
                      <a16:colId xmlns:a16="http://schemas.microsoft.com/office/drawing/2014/main" val="3246946170"/>
                    </a:ext>
                  </a:extLst>
                </a:gridCol>
                <a:gridCol w="1881082">
                  <a:extLst>
                    <a:ext uri="{9D8B030D-6E8A-4147-A177-3AD203B41FA5}">
                      <a16:colId xmlns:a16="http://schemas.microsoft.com/office/drawing/2014/main" val="222208924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177384510"/>
                    </a:ext>
                  </a:extLst>
                </a:gridCol>
                <a:gridCol w="1445683">
                  <a:extLst>
                    <a:ext uri="{9D8B030D-6E8A-4147-A177-3AD203B41FA5}">
                      <a16:colId xmlns:a16="http://schemas.microsoft.com/office/drawing/2014/main" val="295064492"/>
                    </a:ext>
                  </a:extLst>
                </a:gridCol>
                <a:gridCol w="1665909">
                  <a:extLst>
                    <a:ext uri="{9D8B030D-6E8A-4147-A177-3AD203B41FA5}">
                      <a16:colId xmlns:a16="http://schemas.microsoft.com/office/drawing/2014/main" val="3497835726"/>
                    </a:ext>
                  </a:extLst>
                </a:gridCol>
                <a:gridCol w="1259281">
                  <a:extLst>
                    <a:ext uri="{9D8B030D-6E8A-4147-A177-3AD203B41FA5}">
                      <a16:colId xmlns:a16="http://schemas.microsoft.com/office/drawing/2014/main" val="2261771576"/>
                    </a:ext>
                  </a:extLst>
                </a:gridCol>
                <a:gridCol w="1259281">
                  <a:extLst>
                    <a:ext uri="{9D8B030D-6E8A-4147-A177-3AD203B41FA5}">
                      <a16:colId xmlns:a16="http://schemas.microsoft.com/office/drawing/2014/main" val="1146655185"/>
                    </a:ext>
                  </a:extLst>
                </a:gridCol>
              </a:tblGrid>
              <a:tr h="3177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Secteur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01-Juil.-2020 </a:t>
                      </a:r>
                      <a:r>
                        <a:rPr lang="fr-FR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01-Juil.-2022  </a:t>
                      </a:r>
                      <a:r>
                        <a:rPr lang="fr-FR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b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756779"/>
                  </a:ext>
                </a:extLst>
              </a:tr>
              <a:tr h="3177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2023/2020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2023/2022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301219"/>
                  </a:ext>
                </a:extLst>
              </a:tr>
              <a:tr h="3177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en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en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047565"/>
                  </a:ext>
                </a:extLst>
              </a:tr>
              <a:tr h="3177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Secteur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-13,13%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2,38%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28231"/>
                  </a:ext>
                </a:extLst>
              </a:tr>
              <a:tr h="3177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Secteur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-8,14%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-2,47%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441029"/>
                  </a:ext>
                </a:extLst>
              </a:tr>
              <a:tr h="3177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Secteur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12,58%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-2,72%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569602"/>
                  </a:ext>
                </a:extLst>
              </a:tr>
              <a:tr h="3177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Secteur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-8,61%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6,70%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190244"/>
                  </a:ext>
                </a:extLst>
              </a:tr>
              <a:tr h="3177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Secteur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-12,75%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-3,26%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424470"/>
                  </a:ext>
                </a:extLst>
              </a:tr>
              <a:tr h="3177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Secteur 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51,35%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43,59%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047422"/>
                  </a:ext>
                </a:extLst>
              </a:tr>
              <a:tr h="3177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Secteur 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-4,17%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5,34%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985249"/>
                  </a:ext>
                </a:extLst>
              </a:tr>
              <a:tr h="3177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Secteur 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10,00%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15,12%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311258"/>
                  </a:ext>
                </a:extLst>
              </a:tr>
              <a:tr h="3177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Secteur 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-6,09%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-7,69%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44317"/>
                  </a:ext>
                </a:extLst>
              </a:tr>
              <a:tr h="3177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Rotaract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-28,81%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-42,47%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681140"/>
                  </a:ext>
                </a:extLst>
              </a:tr>
              <a:tr h="317723">
                <a:tc>
                  <a:txBody>
                    <a:bodyPr/>
                    <a:lstStyle/>
                    <a:p>
                      <a:pPr algn="l" fontAlgn="b"/>
                      <a:endParaRPr lang="fr-FR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District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507153"/>
                  </a:ext>
                </a:extLst>
              </a:tr>
            </a:tbl>
          </a:graphicData>
        </a:graphic>
      </p:graphicFrame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B2B48881-9BC4-B926-6501-0D9F36413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20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DC0A6C-820F-CF22-1451-1C6CE12C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90" y="0"/>
            <a:ext cx="12232179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B078477-14C3-1477-34CC-FBF3CAFBA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4" y="124105"/>
            <a:ext cx="1138255" cy="95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2023-2024 Theme logo - Français">
            <a:extLst>
              <a:ext uri="{FF2B5EF4-FFF2-40B4-BE49-F238E27FC236}">
                <a16:creationId xmlns:a16="http://schemas.microsoft.com/office/drawing/2014/main" id="{54814685-2C33-255E-5E71-12CE996F8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610" y="124105"/>
            <a:ext cx="848487" cy="9075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63AD03-EFBD-DD82-4A02-1A2EC8A69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55" y="1158429"/>
            <a:ext cx="7822006" cy="532183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F614794-9912-CB8E-BA40-72AF1795471E}"/>
              </a:ext>
            </a:extLst>
          </p:cNvPr>
          <p:cNvSpPr txBox="1"/>
          <p:nvPr/>
        </p:nvSpPr>
        <p:spPr>
          <a:xfrm>
            <a:off x="2862470" y="302149"/>
            <a:ext cx="671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Séminaire Effectif – 9 septembre 2023 - PLOERMEL</a:t>
            </a:r>
          </a:p>
        </p:txBody>
      </p:sp>
    </p:spTree>
    <p:extLst>
      <p:ext uri="{BB962C8B-B14F-4D97-AF65-F5344CB8AC3E}">
        <p14:creationId xmlns:p14="http://schemas.microsoft.com/office/powerpoint/2010/main" val="589904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Témoignages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B7FA4E-8040-81A0-BBA8-7DE9F5441615}"/>
              </a:ext>
            </a:extLst>
          </p:cNvPr>
          <p:cNvSpPr txBox="1"/>
          <p:nvPr/>
        </p:nvSpPr>
        <p:spPr>
          <a:xfrm>
            <a:off x="2544871" y="208683"/>
            <a:ext cx="97718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Créer un club satellite  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pic>
        <p:nvPicPr>
          <p:cNvPr id="1026" name="Picture 2" descr="Delahaie, Brigitte">
            <a:extLst>
              <a:ext uri="{FF2B5EF4-FFF2-40B4-BE49-F238E27FC236}">
                <a16:creationId xmlns:a16="http://schemas.microsoft.com/office/drawing/2014/main" id="{643AE1F7-CA5C-C02D-8350-97F8E9AFA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54" y="1524000"/>
            <a:ext cx="1393742" cy="185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1C0BB7A-2CC3-268E-DA8B-45200D3C5448}"/>
              </a:ext>
            </a:extLst>
          </p:cNvPr>
          <p:cNvSpPr txBox="1"/>
          <p:nvPr/>
        </p:nvSpPr>
        <p:spPr>
          <a:xfrm>
            <a:off x="4477470" y="3361247"/>
            <a:ext cx="1505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i="0" cap="all" dirty="0">
                <a:solidFill>
                  <a:srgbClr val="0050A2"/>
                </a:solidFill>
                <a:effectLst/>
                <a:latin typeface="Open Sans Condensed"/>
              </a:rPr>
              <a:t>BRIGITTE DELAHAIE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4EBA96D-B6AC-6F2C-D212-7644EA9F1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326" y="1525883"/>
            <a:ext cx="1637338" cy="183536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9C6452E-B99B-88BA-D364-FD9450B41820}"/>
              </a:ext>
            </a:extLst>
          </p:cNvPr>
          <p:cNvSpPr txBox="1"/>
          <p:nvPr/>
        </p:nvSpPr>
        <p:spPr>
          <a:xfrm>
            <a:off x="6359327" y="3409883"/>
            <a:ext cx="16373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i="0" cap="all" dirty="0">
                <a:solidFill>
                  <a:srgbClr val="0050A2"/>
                </a:solidFill>
                <a:effectLst/>
                <a:latin typeface="Open Sans Condensed"/>
              </a:rPr>
              <a:t>NATACHA TESSIER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30239D0-70A4-FBF2-DEA6-77A998253E25}"/>
              </a:ext>
            </a:extLst>
          </p:cNvPr>
          <p:cNvSpPr txBox="1"/>
          <p:nvPr/>
        </p:nvSpPr>
        <p:spPr>
          <a:xfrm>
            <a:off x="4589254" y="3609999"/>
            <a:ext cx="139374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b="1" i="0" dirty="0">
                <a:solidFill>
                  <a:srgbClr val="58585A"/>
                </a:solidFill>
                <a:effectLst/>
                <a:latin typeface="Open Sans Condensed"/>
              </a:rPr>
              <a:t>Bain de Bretagne Arc Atlantique</a:t>
            </a:r>
            <a:endParaRPr lang="fr-FR" sz="105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A6438D-8F92-BBFE-E5CA-888F80577601}"/>
              </a:ext>
            </a:extLst>
          </p:cNvPr>
          <p:cNvSpPr txBox="1"/>
          <p:nvPr/>
        </p:nvSpPr>
        <p:spPr>
          <a:xfrm>
            <a:off x="6359327" y="3622857"/>
            <a:ext cx="16373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b="1" i="0" dirty="0">
                <a:solidFill>
                  <a:srgbClr val="58585A"/>
                </a:solidFill>
                <a:effectLst/>
                <a:latin typeface="Open Sans Condensed"/>
              </a:rPr>
              <a:t>Satellite de Bain de Bretagne Arc Atlantique – Arche de Brocéliande </a:t>
            </a:r>
            <a:endParaRPr lang="fr-FR" sz="1050" dirty="0"/>
          </a:p>
        </p:txBody>
      </p:sp>
      <p:pic>
        <p:nvPicPr>
          <p:cNvPr id="3" name="Image 2" descr="2023-2024 Theme logo - Français">
            <a:extLst>
              <a:ext uri="{FF2B5EF4-FFF2-40B4-BE49-F238E27FC236}">
                <a16:creationId xmlns:a16="http://schemas.microsoft.com/office/drawing/2014/main" id="{66C428C4-A2C5-E0B7-8BA2-5F7D27391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37AB6E2-1A6B-798B-BE85-97777B0E538D}"/>
              </a:ext>
            </a:extLst>
          </p:cNvPr>
          <p:cNvSpPr txBox="1"/>
          <p:nvPr/>
        </p:nvSpPr>
        <p:spPr>
          <a:xfrm>
            <a:off x="8462513" y="3361247"/>
            <a:ext cx="3278038" cy="271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Les Idées retenues </a:t>
            </a:r>
          </a:p>
          <a:p>
            <a:endParaRPr lang="fr-FR" sz="1200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Mini 8 membres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S’appuyer sur une personne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Réseau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Club parrain local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Faire des actions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Le Rotary apporte quelque chose en +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Bienveillance </a:t>
            </a:r>
            <a:r>
              <a:rPr lang="fr-FR" sz="12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4142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Témoignages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B7FA4E-8040-81A0-BBA8-7DE9F5441615}"/>
              </a:ext>
            </a:extLst>
          </p:cNvPr>
          <p:cNvSpPr txBox="1"/>
          <p:nvPr/>
        </p:nvSpPr>
        <p:spPr>
          <a:xfrm>
            <a:off x="2544871" y="208683"/>
            <a:ext cx="96471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Recruter au sein de son club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1C0BB7A-2CC3-268E-DA8B-45200D3C5448}"/>
              </a:ext>
            </a:extLst>
          </p:cNvPr>
          <p:cNvSpPr txBox="1"/>
          <p:nvPr/>
        </p:nvSpPr>
        <p:spPr>
          <a:xfrm>
            <a:off x="4240280" y="3521045"/>
            <a:ext cx="1443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i="0" cap="all" dirty="0">
                <a:solidFill>
                  <a:srgbClr val="0050A2"/>
                </a:solidFill>
                <a:effectLst/>
                <a:latin typeface="Open Sans Condensed"/>
              </a:rPr>
              <a:t>HÉLÈNE JAFFRÉ</a:t>
            </a:r>
          </a:p>
        </p:txBody>
      </p:sp>
      <p:pic>
        <p:nvPicPr>
          <p:cNvPr id="2050" name="Picture 2" descr="JAFFRÉ, Hélène">
            <a:extLst>
              <a:ext uri="{FF2B5EF4-FFF2-40B4-BE49-F238E27FC236}">
                <a16:creationId xmlns:a16="http://schemas.microsoft.com/office/drawing/2014/main" id="{91A6B897-7708-3090-BFC7-12EBCBE77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81" y="1504883"/>
            <a:ext cx="1443088" cy="192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A3B0C84-9E34-593F-0D7C-0CEDF33AF770}"/>
              </a:ext>
            </a:extLst>
          </p:cNvPr>
          <p:cNvSpPr txBox="1"/>
          <p:nvPr/>
        </p:nvSpPr>
        <p:spPr>
          <a:xfrm>
            <a:off x="4240279" y="3782655"/>
            <a:ext cx="14430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i="0" dirty="0">
                <a:solidFill>
                  <a:srgbClr val="58585A"/>
                </a:solidFill>
                <a:effectLst/>
                <a:latin typeface="Open Sans Condensed"/>
              </a:rPr>
              <a:t>Carhaix-Rostrenen</a:t>
            </a:r>
            <a:endParaRPr lang="fr-FR" sz="1100" dirty="0"/>
          </a:p>
        </p:txBody>
      </p:sp>
      <p:pic>
        <p:nvPicPr>
          <p:cNvPr id="3" name="Image 2" descr="2023-2024 Theme logo - Français">
            <a:extLst>
              <a:ext uri="{FF2B5EF4-FFF2-40B4-BE49-F238E27FC236}">
                <a16:creationId xmlns:a16="http://schemas.microsoft.com/office/drawing/2014/main" id="{3C2AE97A-4068-F1EE-0523-90249C9DD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563F7CD-A152-24B6-C042-AE2F47820069}"/>
              </a:ext>
            </a:extLst>
          </p:cNvPr>
          <p:cNvSpPr txBox="1"/>
          <p:nvPr/>
        </p:nvSpPr>
        <p:spPr>
          <a:xfrm>
            <a:off x="7272068" y="1504883"/>
            <a:ext cx="4149305" cy="5069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Les Idées Retenues </a:t>
            </a:r>
          </a:p>
          <a:p>
            <a:pPr algn="ctr"/>
            <a:endParaRPr lang="fr-FR" sz="1600" b="1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Plan d’action et Bilan individuel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Groupe de travail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Une locomotive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Ciblage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Visibilité – Lisibilité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Réseaux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Actions concrètes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Souplesse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Simplicité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Diplomatie interne / vaincre les réticences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Accueil / Intégrer / Fidéliser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Analyser départs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Ne pas avoir peur de l’échec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Bienveillance </a:t>
            </a:r>
            <a:endParaRPr lang="fr-FR" sz="1100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07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81FCFB-1C44-0DDC-3920-A348C8203D3C}"/>
              </a:ext>
            </a:extLst>
          </p:cNvPr>
          <p:cNvSpPr txBox="1"/>
          <p:nvPr/>
        </p:nvSpPr>
        <p:spPr>
          <a:xfrm>
            <a:off x="1" y="2669019"/>
            <a:ext cx="24638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Témoignages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B7FA4E-8040-81A0-BBA8-7DE9F5441615}"/>
              </a:ext>
            </a:extLst>
          </p:cNvPr>
          <p:cNvSpPr txBox="1"/>
          <p:nvPr/>
        </p:nvSpPr>
        <p:spPr>
          <a:xfrm>
            <a:off x="2544871" y="208683"/>
            <a:ext cx="96471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Créer un club </a:t>
            </a:r>
            <a:r>
              <a:rPr lang="fr-FR" sz="5400" b="1" dirty="0" err="1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Interact</a:t>
            </a: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1C0BB7A-2CC3-268E-DA8B-45200D3C5448}"/>
              </a:ext>
            </a:extLst>
          </p:cNvPr>
          <p:cNvSpPr txBox="1"/>
          <p:nvPr/>
        </p:nvSpPr>
        <p:spPr>
          <a:xfrm>
            <a:off x="3541540" y="3157268"/>
            <a:ext cx="14276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i="0" cap="all" dirty="0">
                <a:solidFill>
                  <a:srgbClr val="0050A2"/>
                </a:solidFill>
                <a:effectLst/>
                <a:latin typeface="Open Sans Condensed"/>
              </a:rPr>
              <a:t>BRUNO CHAUVEL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718441-1E6D-B240-FF92-35EA306AC3B4}"/>
              </a:ext>
            </a:extLst>
          </p:cNvPr>
          <p:cNvSpPr txBox="1"/>
          <p:nvPr/>
        </p:nvSpPr>
        <p:spPr>
          <a:xfrm>
            <a:off x="3541540" y="3381187"/>
            <a:ext cx="14276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i="0" dirty="0">
                <a:solidFill>
                  <a:srgbClr val="58585A"/>
                </a:solidFill>
                <a:effectLst/>
                <a:latin typeface="Open Sans Condensed"/>
              </a:rPr>
              <a:t>RENNES-NORD</a:t>
            </a:r>
            <a:endParaRPr lang="fr-FR" dirty="0"/>
          </a:p>
        </p:txBody>
      </p:sp>
      <p:pic>
        <p:nvPicPr>
          <p:cNvPr id="4098" name="Picture 2" descr="CHAUVEL, Bruno">
            <a:extLst>
              <a:ext uri="{FF2B5EF4-FFF2-40B4-BE49-F238E27FC236}">
                <a16:creationId xmlns:a16="http://schemas.microsoft.com/office/drawing/2014/main" id="{372E4133-67AA-173D-4C5A-049DA5B33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40" y="1253713"/>
            <a:ext cx="1427666" cy="190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2023-2024 Theme logo - Français">
            <a:extLst>
              <a:ext uri="{FF2B5EF4-FFF2-40B4-BE49-F238E27FC236}">
                <a16:creationId xmlns:a16="http://schemas.microsoft.com/office/drawing/2014/main" id="{E8C7BF90-FB4B-F15B-68CF-54CFB013C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09846D0-DEFA-1A5D-2113-0944FB499644}"/>
              </a:ext>
            </a:extLst>
          </p:cNvPr>
          <p:cNvSpPr txBox="1"/>
          <p:nvPr/>
        </p:nvSpPr>
        <p:spPr>
          <a:xfrm>
            <a:off x="6329498" y="3157268"/>
            <a:ext cx="3806539" cy="209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Les Idées retenues </a:t>
            </a:r>
          </a:p>
          <a:p>
            <a:endParaRPr lang="fr-FR" sz="1400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S’appuyer sur un Rotarien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Réseau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Club parrain présent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Bienveillance 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Intégrer les parents des </a:t>
            </a:r>
            <a:r>
              <a:rPr lang="fr-FR" sz="1400" dirty="0" err="1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Interactiens</a:t>
            </a:r>
            <a:r>
              <a:rPr lang="fr-FR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9371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6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Pause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B7FA4E-8040-81A0-BBA8-7DE9F5441615}"/>
              </a:ext>
            </a:extLst>
          </p:cNvPr>
          <p:cNvSpPr txBox="1"/>
          <p:nvPr/>
        </p:nvSpPr>
        <p:spPr>
          <a:xfrm>
            <a:off x="2544871" y="208683"/>
            <a:ext cx="96471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29E9CB-539C-A906-F2B5-3C45FFE8A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123" y="907663"/>
            <a:ext cx="7564009" cy="5042673"/>
          </a:xfrm>
          <a:prstGeom prst="rect">
            <a:avLst/>
          </a:prstGeom>
        </p:spPr>
      </p:pic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AC253CF5-B1BB-51CF-BB85-3AE6BAE76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45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48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Ateliers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B7FA4E-8040-81A0-BBA8-7DE9F5441615}"/>
              </a:ext>
            </a:extLst>
          </p:cNvPr>
          <p:cNvSpPr txBox="1"/>
          <p:nvPr/>
        </p:nvSpPr>
        <p:spPr>
          <a:xfrm>
            <a:off x="2544871" y="208683"/>
            <a:ext cx="96471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AC253CF5-B1BB-51CF-BB85-3AE6BAE76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05351C10-8E9E-FE46-6B01-2E6315A08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759696"/>
              </p:ext>
            </p:extLst>
          </p:nvPr>
        </p:nvGraphicFramePr>
        <p:xfrm>
          <a:off x="2707218" y="2664106"/>
          <a:ext cx="4150782" cy="1893411"/>
        </p:xfrm>
        <a:graphic>
          <a:graphicData uri="http://schemas.openxmlformats.org/drawingml/2006/table">
            <a:tbl>
              <a:tblPr/>
              <a:tblGrid>
                <a:gridCol w="2420479">
                  <a:extLst>
                    <a:ext uri="{9D8B030D-6E8A-4147-A177-3AD203B41FA5}">
                      <a16:colId xmlns:a16="http://schemas.microsoft.com/office/drawing/2014/main" val="3286648487"/>
                    </a:ext>
                  </a:extLst>
                </a:gridCol>
                <a:gridCol w="1730303">
                  <a:extLst>
                    <a:ext uri="{9D8B030D-6E8A-4147-A177-3AD203B41FA5}">
                      <a16:colId xmlns:a16="http://schemas.microsoft.com/office/drawing/2014/main" val="140075730"/>
                    </a:ext>
                  </a:extLst>
                </a:gridCol>
              </a:tblGrid>
              <a:tr h="2055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Combourg Dol de Bretagne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Dominique GLEMOT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55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Saint-Malo Jacques Cartier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Dale CRUMP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807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Afif DAHER (ADG)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764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Laval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Norbert MONTEMBAULT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0973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Bain de Bretagne Arche de Brocéliande (Satellite)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Kévin LAURENT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375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Yves GABET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448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Lorient Porte des Indes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Ronan GICQUEL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898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Pontivy-Loudéac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Philippe CANEPA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8782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Fouesnant Sud Cornouaille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Yann GUILLOU (ADG)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44608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300F80D2-20D7-4702-8B32-8B9756147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97890"/>
              </p:ext>
            </p:extLst>
          </p:nvPr>
        </p:nvGraphicFramePr>
        <p:xfrm>
          <a:off x="7101417" y="2658739"/>
          <a:ext cx="4974166" cy="1897124"/>
        </p:xfrm>
        <a:graphic>
          <a:graphicData uri="http://schemas.openxmlformats.org/drawingml/2006/table">
            <a:tbl>
              <a:tblPr/>
              <a:tblGrid>
                <a:gridCol w="2900626">
                  <a:extLst>
                    <a:ext uri="{9D8B030D-6E8A-4147-A177-3AD203B41FA5}">
                      <a16:colId xmlns:a16="http://schemas.microsoft.com/office/drawing/2014/main" val="1018061532"/>
                    </a:ext>
                  </a:extLst>
                </a:gridCol>
                <a:gridCol w="2073540">
                  <a:extLst>
                    <a:ext uri="{9D8B030D-6E8A-4147-A177-3AD203B41FA5}">
                      <a16:colId xmlns:a16="http://schemas.microsoft.com/office/drawing/2014/main" val="1552901241"/>
                    </a:ext>
                  </a:extLst>
                </a:gridCol>
              </a:tblGrid>
              <a:tr h="209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Saint-Brieuc-Grand Large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Patrick ORPHANT (ADG)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006949"/>
                  </a:ext>
                </a:extLst>
              </a:tr>
              <a:tr h="209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Cancale Pays de la Baie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Sylvie GUYOT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762393"/>
                  </a:ext>
                </a:extLst>
              </a:tr>
              <a:tr h="209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Saint-Malo Jacques Cartier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Dominique HARLEY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49147"/>
                  </a:ext>
                </a:extLst>
              </a:tr>
              <a:tr h="209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Rennes Brocéliande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Jean-Pierre DEPASSE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665584"/>
                  </a:ext>
                </a:extLst>
              </a:tr>
              <a:tr h="209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Bain de Bretagne Arche de Brocéliande (Satellite)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Natacha TESSIER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268073"/>
                  </a:ext>
                </a:extLst>
              </a:tr>
              <a:tr h="209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Vannes Atlantique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Sonia BOURION (ADG)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836804"/>
                  </a:ext>
                </a:extLst>
              </a:tr>
              <a:tr h="209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Carhaix-Rostrenen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Christelle PERENNES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569221"/>
                  </a:ext>
                </a:extLst>
              </a:tr>
              <a:tr h="209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Rotaract Carhaix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Louis-Marie GUÉ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23333"/>
                  </a:ext>
                </a:extLst>
              </a:tr>
              <a:tr h="2201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Concarneau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Pascal BAILLY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300006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AEE21164-307E-4EA7-61F1-84AD0721F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056044"/>
              </p:ext>
            </p:extLst>
          </p:nvPr>
        </p:nvGraphicFramePr>
        <p:xfrm>
          <a:off x="4146550" y="4906261"/>
          <a:ext cx="5422900" cy="1714500"/>
        </p:xfrm>
        <a:graphic>
          <a:graphicData uri="http://schemas.openxmlformats.org/drawingml/2006/table">
            <a:tbl>
              <a:tblPr/>
              <a:tblGrid>
                <a:gridCol w="3162300">
                  <a:extLst>
                    <a:ext uri="{9D8B030D-6E8A-4147-A177-3AD203B41FA5}">
                      <a16:colId xmlns:a16="http://schemas.microsoft.com/office/drawing/2014/main" val="15684384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6557484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Brest Pointe d'Armorique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Claire CHAPON (ADG)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7614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Dinard Côte d'Emeraude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Gerard CALLENS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216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Ploubalaye Baie de Beaussais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Jacques CHASLES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43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Bruz Cicé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Anthony REMINIAC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2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Bain de Bretagne Arc Atlantique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Christian DELAHAIE (ADG)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5412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Auray-Pays d'Auray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Alain JUMEAU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496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Elisabeth TASLE-JOLLY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504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Carhaix-Rostrenen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Hélène JAFFRE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908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Quimper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Florence BOSSER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873723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6CA7D0E1-62A7-2C16-B6E5-EBE51378C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9062"/>
              </p:ext>
            </p:extLst>
          </p:nvPr>
        </p:nvGraphicFramePr>
        <p:xfrm>
          <a:off x="2707218" y="336340"/>
          <a:ext cx="4150782" cy="2018562"/>
        </p:xfrm>
        <a:graphic>
          <a:graphicData uri="http://schemas.openxmlformats.org/drawingml/2006/table">
            <a:tbl>
              <a:tblPr/>
              <a:tblGrid>
                <a:gridCol w="2420479">
                  <a:extLst>
                    <a:ext uri="{9D8B030D-6E8A-4147-A177-3AD203B41FA5}">
                      <a16:colId xmlns:a16="http://schemas.microsoft.com/office/drawing/2014/main" val="2279392628"/>
                    </a:ext>
                  </a:extLst>
                </a:gridCol>
                <a:gridCol w="1730303">
                  <a:extLst>
                    <a:ext uri="{9D8B030D-6E8A-4147-A177-3AD203B41FA5}">
                      <a16:colId xmlns:a16="http://schemas.microsoft.com/office/drawing/2014/main" val="1862693559"/>
                    </a:ext>
                  </a:extLst>
                </a:gridCol>
              </a:tblGrid>
              <a:tr h="2008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Landerneau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Véronique FRICOT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818059"/>
                  </a:ext>
                </a:extLst>
              </a:tr>
              <a:tr h="2008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Cancale Pays de la Baie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Christine GRIMAULT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48076"/>
                  </a:ext>
                </a:extLst>
              </a:tr>
              <a:tr h="2008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Rennes Sévigné Triskel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Nathalie CHARRUET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46108"/>
                  </a:ext>
                </a:extLst>
              </a:tr>
              <a:tr h="2008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Vitré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Gilles GAGNOT (ADG)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59548"/>
                  </a:ext>
                </a:extLst>
              </a:tr>
              <a:tr h="2008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Bain de Bretagne Arc Atlantique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Brigitte DELAHAIE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373013"/>
                  </a:ext>
                </a:extLst>
              </a:tr>
              <a:tr h="2008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Auray-Pays d'Auray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 BROSSEAU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769852"/>
                  </a:ext>
                </a:extLst>
              </a:tr>
              <a:tr h="2008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Vannes Port du Golfe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 Marc LE DOUARIN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679422"/>
                  </a:ext>
                </a:extLst>
              </a:tr>
              <a:tr h="2008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Lorient Porte des Indes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Claire PERUSSEL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113019"/>
                  </a:ext>
                </a:extLst>
              </a:tr>
              <a:tr h="2008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Concarneau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Joël BEAURAIN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85786"/>
                  </a:ext>
                </a:extLst>
              </a:tr>
              <a:tr h="2108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Saint-Brieuc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HENRI MAHÉ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61293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B5ED1C77-9335-4BFA-71F8-260AF7CC2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341140"/>
              </p:ext>
            </p:extLst>
          </p:nvPr>
        </p:nvGraphicFramePr>
        <p:xfrm>
          <a:off x="7101417" y="322263"/>
          <a:ext cx="4993216" cy="2018559"/>
        </p:xfrm>
        <a:graphic>
          <a:graphicData uri="http://schemas.openxmlformats.org/drawingml/2006/table">
            <a:tbl>
              <a:tblPr/>
              <a:tblGrid>
                <a:gridCol w="2976033">
                  <a:extLst>
                    <a:ext uri="{9D8B030D-6E8A-4147-A177-3AD203B41FA5}">
                      <a16:colId xmlns:a16="http://schemas.microsoft.com/office/drawing/2014/main" val="2256751201"/>
                    </a:ext>
                  </a:extLst>
                </a:gridCol>
                <a:gridCol w="2017183">
                  <a:extLst>
                    <a:ext uri="{9D8B030D-6E8A-4147-A177-3AD203B41FA5}">
                      <a16:colId xmlns:a16="http://schemas.microsoft.com/office/drawing/2014/main" val="2066905908"/>
                    </a:ext>
                  </a:extLst>
                </a:gridCol>
              </a:tblGrid>
              <a:tr h="204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Saint-Brieuc-Grand Large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Pierre IMHOFF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249273"/>
                  </a:ext>
                </a:extLst>
              </a:tr>
              <a:tr h="204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Annick HACARD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055276"/>
                  </a:ext>
                </a:extLst>
              </a:tr>
              <a:tr h="204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Ploubalay Baie de Beaussais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Marie- Christine LE GAL (ADG)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26976"/>
                  </a:ext>
                </a:extLst>
              </a:tr>
              <a:tr h="3705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Rennes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Broceliande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Bretagne Mayenne pour la Paix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Bruno TOULOUSE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357189"/>
                  </a:ext>
                </a:extLst>
              </a:tr>
              <a:tr h="204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Rennes Sévigné Triskel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Françoise BREE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00012"/>
                  </a:ext>
                </a:extLst>
              </a:tr>
              <a:tr h="204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Jean- Pierre RIPOLI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73466"/>
                  </a:ext>
                </a:extLst>
              </a:tr>
              <a:tr h="204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Lorient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Dominique CAILLAUD (ADG)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32003"/>
                  </a:ext>
                </a:extLst>
              </a:tr>
              <a:tr h="204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Lorient Porte des Indes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Albert LE GUYADER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20"/>
                  </a:ext>
                </a:extLst>
              </a:tr>
              <a:tr h="2149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Quimper-Odet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Stéonig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 BRIS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33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42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48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Ateliers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B7FA4E-8040-81A0-BBA8-7DE9F5441615}"/>
              </a:ext>
            </a:extLst>
          </p:cNvPr>
          <p:cNvSpPr txBox="1"/>
          <p:nvPr/>
        </p:nvSpPr>
        <p:spPr>
          <a:xfrm>
            <a:off x="2544872" y="293353"/>
            <a:ext cx="9616860" cy="1421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</a:pPr>
            <a:r>
              <a:rPr lang="fr-FR" sz="2000" b="1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	La commission Effectif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lvl="3" indent="-22860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1371600" algn="l"/>
              </a:tabLst>
            </a:pPr>
            <a:r>
              <a:rPr lang="fr-FR" sz="2000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Fiche poste du responsable effectif 	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lvl="3" indent="-22860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1371600" algn="l"/>
              </a:tabLst>
            </a:pPr>
            <a:r>
              <a:rPr lang="fr-FR" sz="2000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Comment composer et faire vivre la commission Effectif ? 	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AC253CF5-B1BB-51CF-BB85-3AE6BAE76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37ED38E-E61B-A262-97F5-CC6B73DCD104}"/>
              </a:ext>
            </a:extLst>
          </p:cNvPr>
          <p:cNvSpPr txBox="1"/>
          <p:nvPr/>
        </p:nvSpPr>
        <p:spPr>
          <a:xfrm>
            <a:off x="2544872" y="1886154"/>
            <a:ext cx="9616860" cy="1421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</a:pPr>
            <a:r>
              <a:rPr lang="fr-FR" sz="2000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	Echanges sur </a:t>
            </a:r>
            <a:r>
              <a:rPr lang="fr-FR" sz="2000" b="1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développement des clubs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lvl="3" indent="-22860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1143000" algn="l"/>
              </a:tabLst>
            </a:pPr>
            <a:r>
              <a:rPr lang="fr-FR" sz="2000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Comprendre la démission des membres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lvl="3" indent="-22860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1143000" algn="l"/>
              </a:tabLst>
            </a:pPr>
            <a:r>
              <a:rPr lang="fr-FR" sz="2000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Comment former et fidéliser les nouveaux ?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52B266D-4209-F5CA-3E18-945A040CF9B2}"/>
              </a:ext>
            </a:extLst>
          </p:cNvPr>
          <p:cNvSpPr txBox="1"/>
          <p:nvPr/>
        </p:nvSpPr>
        <p:spPr>
          <a:xfrm>
            <a:off x="2544871" y="5059959"/>
            <a:ext cx="9616860" cy="1062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000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Comment </a:t>
            </a:r>
            <a:r>
              <a:rPr lang="fr-FR" sz="2000" b="1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connaitre le Rotary </a:t>
            </a:r>
            <a:r>
              <a:rPr lang="fr-FR" sz="2000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fr-FR" sz="2000" kern="1200" dirty="0">
                <a:solidFill>
                  <a:srgbClr val="EE4C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F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1143000" algn="l"/>
              </a:tabLst>
            </a:pPr>
            <a:r>
              <a:rPr lang="fr-FR" sz="2000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Définir minimum 20 bonnes raisons d’être Rotarien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2DC6446-4668-0343-7430-DCF61E856772}"/>
              </a:ext>
            </a:extLst>
          </p:cNvPr>
          <p:cNvSpPr txBox="1"/>
          <p:nvPr/>
        </p:nvSpPr>
        <p:spPr>
          <a:xfrm>
            <a:off x="2544871" y="3536824"/>
            <a:ext cx="9616860" cy="12938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</a:pPr>
            <a:r>
              <a:rPr lang="fr-FR" sz="1800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	Comment </a:t>
            </a:r>
            <a:r>
              <a:rPr lang="fr-FR" sz="1800" b="1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s'adapter</a:t>
            </a:r>
            <a:r>
              <a:rPr lang="fr-FR" sz="1800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aux nouveaux modes de fonctionnement ? </a:t>
            </a:r>
            <a:endParaRPr lang="fr-F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1800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		(siège - horaires – formes de réunion…)	</a:t>
            </a:r>
            <a:r>
              <a:rPr lang="fr-FR" sz="1800" kern="1200" dirty="0">
                <a:solidFill>
                  <a:srgbClr val="EE4C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F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1800" kern="1200" dirty="0">
                <a:solidFill>
                  <a:srgbClr val="EE4C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FR" sz="1800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En impliquant tous les membres y compris les plus anciens ? </a:t>
            </a:r>
            <a:endParaRPr lang="fr-F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54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48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Outils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AC253CF5-B1BB-51CF-BB85-3AE6BAE76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2CCB165-54EB-689D-F280-0B648597E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398" y="1127838"/>
            <a:ext cx="5120828" cy="47578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0775788-56FF-13A0-4CD8-D074424B1E59}"/>
              </a:ext>
            </a:extLst>
          </p:cNvPr>
          <p:cNvSpPr txBox="1"/>
          <p:nvPr/>
        </p:nvSpPr>
        <p:spPr>
          <a:xfrm>
            <a:off x="8672424" y="1253713"/>
            <a:ext cx="2734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Pour les consulter ou les télécharger,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Scanner ce QR code ou cliquez sur le lien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8A975DE-8F40-FB13-24F6-AC1680A8F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5350" y="2911629"/>
            <a:ext cx="1908213" cy="190821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958ECAB-682F-C531-0BA4-D8CF75581877}"/>
              </a:ext>
            </a:extLst>
          </p:cNvPr>
          <p:cNvSpPr txBox="1"/>
          <p:nvPr/>
        </p:nvSpPr>
        <p:spPr>
          <a:xfrm>
            <a:off x="8215975" y="5154319"/>
            <a:ext cx="3646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https://1drv.ms/f/s!AsSOWbS0XCG18k3Gc8_siWt1Lptl?e=FKHwdK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7213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Calendrier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AC253CF5-B1BB-51CF-BB85-3AE6BAE76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1787567-CC25-7BA0-5BC8-A99720C35982}"/>
              </a:ext>
            </a:extLst>
          </p:cNvPr>
          <p:cNvSpPr txBox="1"/>
          <p:nvPr/>
        </p:nvSpPr>
        <p:spPr>
          <a:xfrm>
            <a:off x="2575139" y="4264237"/>
            <a:ext cx="9616860" cy="1820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</a:pPr>
            <a:r>
              <a:rPr lang="fr-FR" sz="2600" b="1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Pour le District </a:t>
            </a:r>
            <a:endParaRPr lang="fr-FR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lvl="3" indent="-22860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1143000" algn="l"/>
              </a:tabLst>
            </a:pPr>
            <a:r>
              <a:rPr lang="fr-FR" sz="2600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1 </a:t>
            </a:r>
            <a:r>
              <a:rPr lang="fr-FR" sz="2600" kern="1200" dirty="0" err="1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visio</a:t>
            </a:r>
            <a:r>
              <a:rPr lang="fr-FR" sz="2600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/ mois avec commission Effectif et ADG </a:t>
            </a:r>
            <a:endParaRPr lang="fr-F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lvl="3" indent="-22860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1143000" algn="l"/>
              </a:tabLst>
            </a:pPr>
            <a:r>
              <a:rPr lang="fr-FR" sz="2600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Janvier : Rencontre des présidents + ADG </a:t>
            </a:r>
            <a:endParaRPr lang="fr-F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2CF2557-72BB-6D04-975F-C02E36E1984E}"/>
              </a:ext>
            </a:extLst>
          </p:cNvPr>
          <p:cNvSpPr txBox="1"/>
          <p:nvPr/>
        </p:nvSpPr>
        <p:spPr>
          <a:xfrm>
            <a:off x="2575140" y="651793"/>
            <a:ext cx="9616860" cy="3020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</a:pPr>
            <a:r>
              <a:rPr lang="fr-FR" sz="2600" b="1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Dans les clubs </a:t>
            </a:r>
            <a:endParaRPr lang="fr-FR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lvl="3" indent="-22860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1143000" algn="l"/>
              </a:tabLst>
            </a:pPr>
            <a:r>
              <a:rPr lang="fr-FR" sz="2600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Réunir la commission Effectif </a:t>
            </a:r>
          </a:p>
          <a:p>
            <a:pPr marL="1600200" lvl="3" indent="-22860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1143000" algn="l"/>
              </a:tabLst>
            </a:pPr>
            <a:r>
              <a:rPr lang="fr-FR" sz="26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Résumer ce séminaire pendant une statutaire </a:t>
            </a:r>
            <a:endParaRPr lang="fr-F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lvl="3" indent="-22860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1143000" algn="l"/>
              </a:tabLst>
            </a:pPr>
            <a:r>
              <a:rPr lang="fr-FR" sz="2600" kern="1200" dirty="0">
                <a:solidFill>
                  <a:srgbClr val="EE4C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Fixer date pour Bilan de santé / diagnostic effectif </a:t>
            </a:r>
            <a:endParaRPr lang="fr-F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373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670BBD-25B9-317F-7003-D3F1D205775E}"/>
              </a:ext>
            </a:extLst>
          </p:cNvPr>
          <p:cNvSpPr/>
          <p:nvPr/>
        </p:nvSpPr>
        <p:spPr>
          <a:xfrm>
            <a:off x="1" y="-17962"/>
            <a:ext cx="2463800" cy="6855691"/>
          </a:xfrm>
          <a:prstGeom prst="rect">
            <a:avLst/>
          </a:prstGeom>
          <a:solidFill>
            <a:srgbClr val="FF33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C0989-58EC-D007-B2A3-A1BEFBA5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5" y="6180667"/>
            <a:ext cx="631258" cy="63125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04E9A-0AAF-A955-277E-B842A6BA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6196557"/>
            <a:ext cx="1665815" cy="631257"/>
          </a:xfrm>
          <a:prstGeom prst="rect">
            <a:avLst/>
          </a:prstGeom>
        </p:spPr>
      </p:pic>
      <p:pic>
        <p:nvPicPr>
          <p:cNvPr id="6" name="Image 5" descr="2023-2024 Theme logo - Français">
            <a:extLst>
              <a:ext uri="{FF2B5EF4-FFF2-40B4-BE49-F238E27FC236}">
                <a16:creationId xmlns:a16="http://schemas.microsoft.com/office/drawing/2014/main" id="{AC253CF5-B1BB-51CF-BB85-3AE6BAE76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345412"/>
            <a:ext cx="1698397" cy="1816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26" name="Picture 2" descr="Yes We Can Stock Photos, Pictures &amp; Royalty-Free Images - iStock">
            <a:extLst>
              <a:ext uri="{FF2B5EF4-FFF2-40B4-BE49-F238E27FC236}">
                <a16:creationId xmlns:a16="http://schemas.microsoft.com/office/drawing/2014/main" id="{1C46E944-E213-25D2-4D28-37CDC9EE0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58" y="345412"/>
            <a:ext cx="8297088" cy="34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5DBA998-7F18-3CE6-0F59-19374146E4A5}"/>
              </a:ext>
            </a:extLst>
          </p:cNvPr>
          <p:cNvSpPr txBox="1"/>
          <p:nvPr/>
        </p:nvSpPr>
        <p:spPr>
          <a:xfrm>
            <a:off x="2165405" y="4041157"/>
            <a:ext cx="1002659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Objectif au 30 juin 2024 :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1.300 Rotariens</a:t>
            </a:r>
          </a:p>
        </p:txBody>
      </p:sp>
    </p:spTree>
    <p:extLst>
      <p:ext uri="{BB962C8B-B14F-4D97-AF65-F5344CB8AC3E}">
        <p14:creationId xmlns:p14="http://schemas.microsoft.com/office/powerpoint/2010/main" val="202060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DC0A6C-820F-CF22-1451-1C6CE12C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105"/>
            <a:ext cx="12232179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B078477-14C3-1477-34CC-FBF3CAFBA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4" y="124105"/>
            <a:ext cx="1138255" cy="95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2023-2024 Theme logo - Français">
            <a:extLst>
              <a:ext uri="{FF2B5EF4-FFF2-40B4-BE49-F238E27FC236}">
                <a16:creationId xmlns:a16="http://schemas.microsoft.com/office/drawing/2014/main" id="{54814685-2C33-255E-5E71-12CE996F8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026" y="124105"/>
            <a:ext cx="848487" cy="9075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F614794-9912-CB8E-BA40-72AF1795471E}"/>
              </a:ext>
            </a:extLst>
          </p:cNvPr>
          <p:cNvSpPr txBox="1"/>
          <p:nvPr/>
        </p:nvSpPr>
        <p:spPr>
          <a:xfrm>
            <a:off x="2862470" y="302149"/>
            <a:ext cx="671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Séminaire Effectif – 9 septembre 2023 - PLOERMEL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59A547-FD12-4674-CF18-1B3337FD8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85" y="1421736"/>
            <a:ext cx="9276705" cy="521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1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DC0A6C-820F-CF22-1451-1C6CE12C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90" y="0"/>
            <a:ext cx="12232179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B078477-14C3-1477-34CC-FBF3CAFBA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8" y="203618"/>
            <a:ext cx="1138255" cy="95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2023-2024 Theme logo - Français">
            <a:extLst>
              <a:ext uri="{FF2B5EF4-FFF2-40B4-BE49-F238E27FC236}">
                <a16:creationId xmlns:a16="http://schemas.microsoft.com/office/drawing/2014/main" id="{54814685-2C33-255E-5E71-12CE996F8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499" y="225124"/>
            <a:ext cx="848487" cy="9075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F614794-9912-CB8E-BA40-72AF1795471E}"/>
              </a:ext>
            </a:extLst>
          </p:cNvPr>
          <p:cNvSpPr txBox="1"/>
          <p:nvPr/>
        </p:nvSpPr>
        <p:spPr>
          <a:xfrm>
            <a:off x="2862470" y="302149"/>
            <a:ext cx="671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Séminaire Effectif – 9 septembre 2023 - PLOERMEL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1AB95BB-D1EF-2DD5-5137-09760A57AD62}"/>
              </a:ext>
            </a:extLst>
          </p:cNvPr>
          <p:cNvSpPr txBox="1">
            <a:spLocks/>
          </p:cNvSpPr>
          <p:nvPr/>
        </p:nvSpPr>
        <p:spPr>
          <a:xfrm>
            <a:off x="2301387" y="1132664"/>
            <a:ext cx="7776377" cy="69082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bg1"/>
                </a:solidFill>
              </a:rPr>
              <a:t>Plan de Leadership du District 2021-2024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C00C588-29B4-525A-ACC7-AC56E22DB579}"/>
              </a:ext>
            </a:extLst>
          </p:cNvPr>
          <p:cNvSpPr txBox="1"/>
          <p:nvPr/>
        </p:nvSpPr>
        <p:spPr>
          <a:xfrm>
            <a:off x="866693" y="2192343"/>
            <a:ext cx="10066352" cy="3834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95"/>
              </a:spcAft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Constat sur l’Effectif</a:t>
            </a:r>
          </a:p>
          <a:p>
            <a:pPr algn="ctr">
              <a:spcAft>
                <a:spcPts val="595"/>
              </a:spcAft>
            </a:pPr>
            <a:endParaRPr lang="fr-FR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595"/>
              </a:spcAft>
              <a:buFont typeface="Century Gothic" panose="020B0502020202020204" pitchFamily="34" charset="0"/>
              <a:buChar char="-"/>
            </a:pP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aiblesse rendant plus visibles les fluctuations du nombre de membres ;</a:t>
            </a:r>
            <a:endParaRPr lang="fr-FR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595"/>
              </a:spcAft>
              <a:buFont typeface="Century Gothic" panose="020B0502020202020204" pitchFamily="34" charset="0"/>
              <a:buChar char="-"/>
            </a:pPr>
            <a:r>
              <a:rPr lang="fr-FR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Vieillissement plus marqué que dans d’autres districts ;</a:t>
            </a:r>
            <a:endParaRPr lang="fr-FR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595"/>
              </a:spcAft>
              <a:buFont typeface="Century Gothic" panose="020B0502020202020204" pitchFamily="34" charset="0"/>
              <a:buChar char="-"/>
            </a:pPr>
            <a:r>
              <a:rPr lang="fr-FR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Sédentarité liée à un fort attachement des bretons et mayennais à leur terre ;</a:t>
            </a:r>
            <a:endParaRPr lang="fr-FR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595"/>
              </a:spcAft>
              <a:buFont typeface="Century Gothic" panose="020B0502020202020204" pitchFamily="34" charset="0"/>
              <a:buChar char="-"/>
            </a:pP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anque de certaines catégories professionnelles ;</a:t>
            </a:r>
            <a:endParaRPr lang="fr-FR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595"/>
              </a:spcAft>
              <a:buFont typeface="Century Gothic" panose="020B0502020202020204" pitchFamily="34" charset="0"/>
              <a:buChar char="-"/>
            </a:pP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apitalisation sur le rôle des femmes</a:t>
            </a:r>
            <a:endParaRPr lang="fr-FR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595"/>
              </a:spcAft>
              <a:buFont typeface="Century Gothic" panose="020B0502020202020204" pitchFamily="34" charset="0"/>
              <a:buChar char="-"/>
            </a:pP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ieillissement des petits clubs ;</a:t>
            </a:r>
            <a:endParaRPr lang="fr-FR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595"/>
              </a:spcAft>
              <a:buFont typeface="Century Gothic" panose="020B0502020202020204" pitchFamily="34" charset="0"/>
              <a:buChar char="-"/>
            </a:pPr>
            <a:r>
              <a:rPr lang="fr-FR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Lien entre les clubs et le District insuffisamment fort.</a:t>
            </a:r>
            <a:r>
              <a:rPr lang="fr-FR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3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DC0A6C-820F-CF22-1451-1C6CE12C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90" y="0"/>
            <a:ext cx="12232179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B078477-14C3-1477-34CC-FBF3CAFBA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8" y="203618"/>
            <a:ext cx="1138255" cy="95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2023-2024 Theme logo - Français">
            <a:extLst>
              <a:ext uri="{FF2B5EF4-FFF2-40B4-BE49-F238E27FC236}">
                <a16:creationId xmlns:a16="http://schemas.microsoft.com/office/drawing/2014/main" id="{54814685-2C33-255E-5E71-12CE996F8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842" y="225124"/>
            <a:ext cx="848487" cy="9075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F614794-9912-CB8E-BA40-72AF1795471E}"/>
              </a:ext>
            </a:extLst>
          </p:cNvPr>
          <p:cNvSpPr txBox="1"/>
          <p:nvPr/>
        </p:nvSpPr>
        <p:spPr>
          <a:xfrm>
            <a:off x="2862470" y="302149"/>
            <a:ext cx="671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Séminaire Effectif – 9 septembre 2023 - PLOERMEL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1AB95BB-D1EF-2DD5-5137-09760A57AD62}"/>
              </a:ext>
            </a:extLst>
          </p:cNvPr>
          <p:cNvSpPr txBox="1">
            <a:spLocks/>
          </p:cNvSpPr>
          <p:nvPr/>
        </p:nvSpPr>
        <p:spPr>
          <a:xfrm>
            <a:off x="2301387" y="1132664"/>
            <a:ext cx="7776377" cy="69082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bg1"/>
                </a:solidFill>
              </a:rPr>
              <a:t>Plan de Leadership du District 2021-2024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3CD1F3-04ED-2BC3-CC02-0A81B4044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8" y="2472856"/>
            <a:ext cx="11461639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7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DC0A6C-820F-CF22-1451-1C6CE12C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221"/>
            <a:ext cx="12232179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B86C48-FB83-8F0A-9FA8-4E4D7597A660}"/>
              </a:ext>
            </a:extLst>
          </p:cNvPr>
          <p:cNvSpPr txBox="1"/>
          <p:nvPr/>
        </p:nvSpPr>
        <p:spPr>
          <a:xfrm>
            <a:off x="2997641" y="1153315"/>
            <a:ext cx="79990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Prendre conscience</a:t>
            </a:r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2010E4AF-A603-7BF8-B5F6-BC4B38B1B10A}"/>
              </a:ext>
            </a:extLst>
          </p:cNvPr>
          <p:cNvGraphicFramePr>
            <a:graphicFrameLocks noGrp="1"/>
          </p:cNvGraphicFramePr>
          <p:nvPr/>
        </p:nvGraphicFramePr>
        <p:xfrm>
          <a:off x="508882" y="2449002"/>
          <a:ext cx="11426025" cy="39279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3617">
                  <a:extLst>
                    <a:ext uri="{9D8B030D-6E8A-4147-A177-3AD203B41FA5}">
                      <a16:colId xmlns:a16="http://schemas.microsoft.com/office/drawing/2014/main" val="3153887613"/>
                    </a:ext>
                  </a:extLst>
                </a:gridCol>
                <a:gridCol w="10822408">
                  <a:extLst>
                    <a:ext uri="{9D8B030D-6E8A-4147-A177-3AD203B41FA5}">
                      <a16:colId xmlns:a16="http://schemas.microsoft.com/office/drawing/2014/main" val="803315041"/>
                    </a:ext>
                  </a:extLst>
                </a:gridCol>
              </a:tblGrid>
              <a:tr h="1019956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Taux de déperdition naturelle de 8 à 10% (mutations, maladie, décès, perte d’intérêt, situation de tension, difficultés financières, etc…) 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942229"/>
                  </a:ext>
                </a:extLst>
              </a:tr>
              <a:tr h="722884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rgbClr val="0153A1"/>
                          </a:solidFill>
                        </a:rPr>
                        <a:t>Les clubs qui ne recrutent pas disparaissent (Châteaulin et Brest Les Abers en 2022-2023)</a:t>
                      </a:r>
                      <a:endParaRPr lang="fr-F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7393926"/>
                  </a:ext>
                </a:extLst>
              </a:tr>
              <a:tr h="742688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rgbClr val="0153A1"/>
                          </a:solidFill>
                        </a:rPr>
                        <a:t>Le recrutement est l’affaire de tous les membres d’un club mais il faut une coordination</a:t>
                      </a:r>
                      <a:endParaRPr lang="fr-F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8080725"/>
                  </a:ext>
                </a:extLst>
              </a:tr>
              <a:tr h="722884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153A1"/>
                          </a:solidFill>
                        </a:rPr>
                        <a:t>Districts dont les effectifs progressent = Districts où des clubs sont créés</a:t>
                      </a:r>
                      <a:endParaRPr lang="fr-F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4889247"/>
                  </a:ext>
                </a:extLst>
              </a:tr>
              <a:tr h="719533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rgbClr val="0153A1"/>
                          </a:solidFill>
                        </a:rPr>
                        <a:t>Fidélisation = accueil (Rotariens et Conjoints), implication, écoute et valorisation des membres</a:t>
                      </a:r>
                      <a:endParaRPr lang="fr-F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7786502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EF63D756-F299-A526-B459-C826E2A19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4" y="124105"/>
            <a:ext cx="1138255" cy="95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2023-2024 Theme logo - Français">
            <a:extLst>
              <a:ext uri="{FF2B5EF4-FFF2-40B4-BE49-F238E27FC236}">
                <a16:creationId xmlns:a16="http://schemas.microsoft.com/office/drawing/2014/main" id="{C69CD34E-5339-A9D0-8798-2D52AA38B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026" y="124105"/>
            <a:ext cx="848487" cy="9075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E7573D2-55CA-8A2F-0C55-C9E1FE094B6F}"/>
              </a:ext>
            </a:extLst>
          </p:cNvPr>
          <p:cNvSpPr txBox="1"/>
          <p:nvPr/>
        </p:nvSpPr>
        <p:spPr>
          <a:xfrm>
            <a:off x="2862470" y="302149"/>
            <a:ext cx="671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Séminaire Effectif – 9 septembre 2023 - PLOERMEL</a:t>
            </a:r>
          </a:p>
        </p:txBody>
      </p:sp>
    </p:spTree>
    <p:extLst>
      <p:ext uri="{BB962C8B-B14F-4D97-AF65-F5344CB8AC3E}">
        <p14:creationId xmlns:p14="http://schemas.microsoft.com/office/powerpoint/2010/main" val="3684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DC0A6C-820F-CF22-1451-1C6CE12C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2179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3CBCCCB-60AB-E230-7DEE-1CC40323BAE0}"/>
              </a:ext>
            </a:extLst>
          </p:cNvPr>
          <p:cNvSpPr txBox="1"/>
          <p:nvPr/>
        </p:nvSpPr>
        <p:spPr>
          <a:xfrm>
            <a:off x="2877921" y="1607866"/>
            <a:ext cx="6174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 faire ?</a:t>
            </a:r>
          </a:p>
        </p:txBody>
      </p:sp>
      <p:sp>
        <p:nvSpPr>
          <p:cNvPr id="6" name="Sous-titre 6">
            <a:extLst>
              <a:ext uri="{FF2B5EF4-FFF2-40B4-BE49-F238E27FC236}">
                <a16:creationId xmlns:a16="http://schemas.microsoft.com/office/drawing/2014/main" id="{CC09707F-D3B3-E2B3-F533-C76D865DA126}"/>
              </a:ext>
            </a:extLst>
          </p:cNvPr>
          <p:cNvSpPr txBox="1">
            <a:spLocks/>
          </p:cNvSpPr>
          <p:nvPr/>
        </p:nvSpPr>
        <p:spPr>
          <a:xfrm>
            <a:off x="135172" y="1223689"/>
            <a:ext cx="11911054" cy="52981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2000" b="1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fr-FR" sz="2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3200" b="1" dirty="0">
              <a:solidFill>
                <a:srgbClr val="0153A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fr-FR" sz="3200" b="1" dirty="0">
              <a:solidFill>
                <a:srgbClr val="0153A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fr-FR" sz="3200" b="1" dirty="0">
              <a:solidFill>
                <a:srgbClr val="0153A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fr-FR" sz="3200" b="1" dirty="0">
              <a:solidFill>
                <a:srgbClr val="0153A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8B2C789D-0D98-9895-BE89-4F0C85ECDA5B}"/>
              </a:ext>
            </a:extLst>
          </p:cNvPr>
          <p:cNvGraphicFramePr>
            <a:graphicFrameLocks noGrp="1"/>
          </p:cNvGraphicFramePr>
          <p:nvPr/>
        </p:nvGraphicFramePr>
        <p:xfrm>
          <a:off x="731521" y="2681375"/>
          <a:ext cx="10861482" cy="38670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3371">
                  <a:extLst>
                    <a:ext uri="{9D8B030D-6E8A-4147-A177-3AD203B41FA5}">
                      <a16:colId xmlns:a16="http://schemas.microsoft.com/office/drawing/2014/main" val="2647026201"/>
                    </a:ext>
                  </a:extLst>
                </a:gridCol>
                <a:gridCol w="10118111">
                  <a:extLst>
                    <a:ext uri="{9D8B030D-6E8A-4147-A177-3AD203B41FA5}">
                      <a16:colId xmlns:a16="http://schemas.microsoft.com/office/drawing/2014/main" val="2748067704"/>
                    </a:ext>
                  </a:extLst>
                </a:gridCol>
              </a:tblGrid>
              <a:tr h="66669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fr-FR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Commission Effectif = Responsable entouré de plusieurs membres (certains en activité)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073671"/>
                  </a:ext>
                </a:extLst>
              </a:tr>
              <a:tr h="628754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fr-FR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Faire le bilan de santé du club 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46549"/>
                  </a:ext>
                </a:extLst>
              </a:tr>
              <a:tr h="628754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fr-FR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Faire la liste des professions non représentées au sein du club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754257"/>
                  </a:ext>
                </a:extLst>
              </a:tr>
              <a:tr h="628754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fr-FR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Localiser les zones blanches au sein du territoire du club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399031"/>
                  </a:ext>
                </a:extLst>
              </a:tr>
              <a:tr h="628754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fr-FR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Partager l’analyse avec les membres du club 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410729"/>
                  </a:ext>
                </a:extLst>
              </a:tr>
              <a:tr h="628754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fr-FR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Définir une stratégie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473981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EF02FA18-A8F1-5B97-8601-4C27A4629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4" y="124105"/>
            <a:ext cx="1138255" cy="95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2023-2024 Theme logo - Français">
            <a:extLst>
              <a:ext uri="{FF2B5EF4-FFF2-40B4-BE49-F238E27FC236}">
                <a16:creationId xmlns:a16="http://schemas.microsoft.com/office/drawing/2014/main" id="{3B68ECF2-F088-FCAF-0AAF-8A0AE6797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026" y="124105"/>
            <a:ext cx="848487" cy="9075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82D17D6-23F9-CD06-441C-C71527006EA1}"/>
              </a:ext>
            </a:extLst>
          </p:cNvPr>
          <p:cNvSpPr txBox="1"/>
          <p:nvPr/>
        </p:nvSpPr>
        <p:spPr>
          <a:xfrm>
            <a:off x="2862470" y="302149"/>
            <a:ext cx="671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Séminaire Effectif – 9 septembre 2023 - PLOERMEL</a:t>
            </a:r>
          </a:p>
        </p:txBody>
      </p:sp>
    </p:spTree>
    <p:extLst>
      <p:ext uri="{BB962C8B-B14F-4D97-AF65-F5344CB8AC3E}">
        <p14:creationId xmlns:p14="http://schemas.microsoft.com/office/powerpoint/2010/main" val="30194835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4748</TotalTime>
  <Words>2023</Words>
  <Application>Microsoft Office PowerPoint</Application>
  <PresentationFormat>Grand écran</PresentationFormat>
  <Paragraphs>483</Paragraphs>
  <Slides>48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60" baseType="lpstr">
      <vt:lpstr>Arial</vt:lpstr>
      <vt:lpstr>Arial Black</vt:lpstr>
      <vt:lpstr>Arial-ItalicMT</vt:lpstr>
      <vt:lpstr>Calibri</vt:lpstr>
      <vt:lpstr>Calibri Light</vt:lpstr>
      <vt:lpstr>Century Gothic</vt:lpstr>
      <vt:lpstr>Georgia</vt:lpstr>
      <vt:lpstr>Open Sans Condensed</vt:lpstr>
      <vt:lpstr>Open Sans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RIEULIER</dc:creator>
  <cp:lastModifiedBy>Béatrice ORLIAGUET</cp:lastModifiedBy>
  <cp:revision>36</cp:revision>
  <dcterms:created xsi:type="dcterms:W3CDTF">2022-03-18T10:54:57Z</dcterms:created>
  <dcterms:modified xsi:type="dcterms:W3CDTF">2023-09-14T08:43:46Z</dcterms:modified>
</cp:coreProperties>
</file>